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8" r:id="rId4"/>
    <p:sldId id="269" r:id="rId5"/>
    <p:sldId id="270" r:id="rId6"/>
    <p:sldId id="271" r:id="rId7"/>
    <p:sldId id="355" r:id="rId8"/>
    <p:sldId id="273" r:id="rId9"/>
    <p:sldId id="274" r:id="rId10"/>
    <p:sldId id="325" r:id="rId11"/>
    <p:sldId id="276" r:id="rId12"/>
    <p:sldId id="278" r:id="rId13"/>
    <p:sldId id="281" r:id="rId14"/>
    <p:sldId id="351" r:id="rId15"/>
    <p:sldId id="354" r:id="rId16"/>
    <p:sldId id="310" r:id="rId17"/>
    <p:sldId id="307" r:id="rId18"/>
    <p:sldId id="335" r:id="rId19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33CC"/>
    <a:srgbClr val="0066FF"/>
    <a:srgbClr val="0033CC"/>
    <a:srgbClr val="009900"/>
    <a:srgbClr val="FF9999"/>
    <a:srgbClr val="FF9933"/>
    <a:srgbClr val="FF0066"/>
    <a:srgbClr val="CC00CC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826" autoAdjust="0"/>
    <p:restoredTop sz="81034" autoAdjust="0"/>
  </p:normalViewPr>
  <p:slideViewPr>
    <p:cSldViewPr>
      <p:cViewPr>
        <p:scale>
          <a:sx n="80" d="100"/>
          <a:sy n="80" d="100"/>
        </p:scale>
        <p:origin x="-2514" y="-37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an86NAS\Volume_1\&#1054;&#1041;&#1052;&#1045;&#1053;\&#1053;&#1072;&#1090;&#1072;&#1096;&#1072;%20&#1059;&#1089;&#1084;&#1072;&#1085;&#1086;&#1074;&#1072;\&#1041;&#1070;&#1044;&#1046;&#1045;&#1058;\&#1041;&#1102;&#1076;&#1078;&#1077;&#1090;%20&#1076;&#1083;&#1103;%20&#1085;&#1072;&#1088;&#1086;&#1076;&#1072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Лист1!$C$128</c:f>
              <c:strCache>
                <c:ptCount val="1"/>
                <c:pt idx="0">
                  <c:v>доходв</c:v>
                </c:pt>
              </c:strCache>
            </c:strRef>
          </c:tx>
          <c:cat>
            <c:strRef>
              <c:f>Лист1!$D$127:$E$127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Лист1!$D$128:$E$128</c:f>
              <c:numCache>
                <c:formatCode>General</c:formatCode>
                <c:ptCount val="2"/>
                <c:pt idx="0">
                  <c:v>67977.100000000006</c:v>
                </c:pt>
                <c:pt idx="1">
                  <c:v>61373.599999999999</c:v>
                </c:pt>
              </c:numCache>
            </c:numRef>
          </c:val>
        </c:ser>
        <c:ser>
          <c:idx val="1"/>
          <c:order val="1"/>
          <c:tx>
            <c:strRef>
              <c:f>Лист1!$C$129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Лист1!$D$127:$E$127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Лист1!$D$129:$E$129</c:f>
              <c:numCache>
                <c:formatCode>General</c:formatCode>
                <c:ptCount val="2"/>
                <c:pt idx="0">
                  <c:v>68638.5</c:v>
                </c:pt>
                <c:pt idx="1">
                  <c:v>58890.8</c:v>
                </c:pt>
              </c:numCache>
            </c:numRef>
          </c:val>
        </c:ser>
        <c:dLbls>
          <c:showVal val="1"/>
        </c:dLbls>
        <c:gapWidth val="75"/>
        <c:shape val="box"/>
        <c:axId val="71262976"/>
        <c:axId val="71264512"/>
        <c:axId val="0"/>
      </c:bar3DChart>
      <c:catAx>
        <c:axId val="71262976"/>
        <c:scaling>
          <c:orientation val="minMax"/>
        </c:scaling>
        <c:axPos val="b"/>
        <c:majorTickMark val="none"/>
        <c:tickLblPos val="nextTo"/>
        <c:crossAx val="71264512"/>
        <c:crosses val="autoZero"/>
        <c:auto val="1"/>
        <c:lblAlgn val="ctr"/>
        <c:lblOffset val="100"/>
      </c:catAx>
      <c:valAx>
        <c:axId val="71264512"/>
        <c:scaling>
          <c:orientation val="minMax"/>
        </c:scaling>
        <c:axPos val="l"/>
        <c:numFmt formatCode="General" sourceLinked="1"/>
        <c:majorTickMark val="none"/>
        <c:tickLblPos val="nextTo"/>
        <c:crossAx val="712629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Лист1!$C$65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numRef>
              <c:f>Лист1!$D$64:$G$64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Лист1!$D$65:$G$65</c:f>
              <c:numCache>
                <c:formatCode>0.0</c:formatCode>
                <c:ptCount val="4"/>
                <c:pt idx="0">
                  <c:v>210.1</c:v>
                </c:pt>
                <c:pt idx="1">
                  <c:v>167.1</c:v>
                </c:pt>
                <c:pt idx="2">
                  <c:v>229.3</c:v>
                </c:pt>
                <c:pt idx="3">
                  <c:v>232.1</c:v>
                </c:pt>
              </c:numCache>
            </c:numRef>
          </c:val>
        </c:ser>
        <c:ser>
          <c:idx val="1"/>
          <c:order val="1"/>
          <c:tx>
            <c:strRef>
              <c:f>Лист1!$C$66</c:f>
              <c:strCache>
                <c:ptCount val="1"/>
                <c:pt idx="0">
                  <c:v>Правоохранительная деятельность</c:v>
                </c:pt>
              </c:strCache>
            </c:strRef>
          </c:tx>
          <c:cat>
            <c:numRef>
              <c:f>Лист1!$D$64:$G$64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Лист1!$D$66:$G$66</c:f>
              <c:numCache>
                <c:formatCode>0.0</c:formatCode>
                <c:ptCount val="4"/>
                <c:pt idx="0">
                  <c:v>294.10000000000002</c:v>
                </c:pt>
                <c:pt idx="1">
                  <c:v>456.8</c:v>
                </c:pt>
                <c:pt idx="2">
                  <c:v>1963.4</c:v>
                </c:pt>
                <c:pt idx="3">
                  <c:v>1825.8</c:v>
                </c:pt>
              </c:numCache>
            </c:numRef>
          </c:val>
        </c:ser>
        <c:ser>
          <c:idx val="2"/>
          <c:order val="2"/>
          <c:tx>
            <c:strRef>
              <c:f>Лист1!$C$67</c:f>
              <c:strCache>
                <c:ptCount val="1"/>
                <c:pt idx="0">
                  <c:v>Национальная безопасность</c:v>
                </c:pt>
              </c:strCache>
            </c:strRef>
          </c:tx>
          <c:cat>
            <c:numRef>
              <c:f>Лист1!$D$64:$G$64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Лист1!$D$67:$G$67</c:f>
              <c:numCache>
                <c:formatCode>0.0</c:formatCode>
                <c:ptCount val="4"/>
                <c:pt idx="0">
                  <c:v>11066.740000000005</c:v>
                </c:pt>
                <c:pt idx="1">
                  <c:v>1925</c:v>
                </c:pt>
                <c:pt idx="2">
                  <c:v>2021</c:v>
                </c:pt>
                <c:pt idx="3">
                  <c:v>2422</c:v>
                </c:pt>
              </c:numCache>
            </c:numRef>
          </c:val>
        </c:ser>
        <c:gapWidth val="55"/>
        <c:gapDepth val="55"/>
        <c:shape val="cylinder"/>
        <c:axId val="45629824"/>
        <c:axId val="45631360"/>
        <c:axId val="0"/>
      </c:bar3DChart>
      <c:catAx>
        <c:axId val="45629824"/>
        <c:scaling>
          <c:orientation val="minMax"/>
        </c:scaling>
        <c:axPos val="b"/>
        <c:numFmt formatCode="General" sourceLinked="1"/>
        <c:majorTickMark val="none"/>
        <c:tickLblPos val="nextTo"/>
        <c:crossAx val="45631360"/>
        <c:crosses val="autoZero"/>
        <c:auto val="1"/>
        <c:lblAlgn val="ctr"/>
        <c:lblOffset val="100"/>
      </c:catAx>
      <c:valAx>
        <c:axId val="4563136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4562982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>
        <c:manualLayout>
          <c:layoutTarget val="inner"/>
          <c:xMode val="edge"/>
          <c:yMode val="edge"/>
          <c:x val="3.3400317882597653E-2"/>
          <c:y val="0.10755346829418308"/>
          <c:w val="0.75965258114463752"/>
          <c:h val="0.84119296728704851"/>
        </c:manualLayout>
      </c:layout>
      <c:barChart>
        <c:barDir val="col"/>
        <c:grouping val="clustered"/>
        <c:ser>
          <c:idx val="0"/>
          <c:order val="0"/>
          <c:tx>
            <c:strRef>
              <c:f>Лист1!$D$84</c:f>
              <c:strCache>
                <c:ptCount val="1"/>
                <c:pt idx="0">
                  <c:v>Численность работников органов местного самоуправления</c:v>
                </c:pt>
              </c:strCache>
            </c:strRef>
          </c:tx>
          <c:cat>
            <c:numRef>
              <c:f>Лист1!$C$85:$C$88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Лист1!$D$85:$D$88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axId val="45652224"/>
        <c:axId val="45733376"/>
      </c:barChart>
      <c:catAx>
        <c:axId val="45652224"/>
        <c:scaling>
          <c:orientation val="minMax"/>
        </c:scaling>
        <c:axPos val="b"/>
        <c:numFmt formatCode="General" sourceLinked="1"/>
        <c:tickLblPos val="nextTo"/>
        <c:crossAx val="45733376"/>
        <c:crosses val="autoZero"/>
        <c:auto val="1"/>
        <c:lblAlgn val="ctr"/>
        <c:lblOffset val="100"/>
      </c:catAx>
      <c:valAx>
        <c:axId val="45733376"/>
        <c:scaling>
          <c:orientation val="minMax"/>
        </c:scaling>
        <c:axPos val="l"/>
        <c:majorGridlines/>
        <c:numFmt formatCode="General" sourceLinked="1"/>
        <c:tickLblPos val="nextTo"/>
        <c:crossAx val="4565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93051122447865"/>
          <c:y val="0.41923964970075789"/>
          <c:w val="0.20853601351601586"/>
          <c:h val="0.29181660974867568"/>
        </c:manualLayout>
      </c:layout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1.6870106220081827E-2"/>
          <c:y val="4.6086871608639675E-2"/>
          <c:w val="0.77410927771310512"/>
          <c:h val="0.80727308236387096"/>
        </c:manualLayout>
      </c:layout>
      <c:lineChart>
        <c:grouping val="standard"/>
        <c:ser>
          <c:idx val="0"/>
          <c:order val="0"/>
          <c:tx>
            <c:strRef>
              <c:f>Лист1!$C$116</c:f>
              <c:strCache>
                <c:ptCount val="1"/>
                <c:pt idx="0">
                  <c:v>Расходы на содержание работников органов местного самоуправления(тыс.руб.)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1408442540200853E-2"/>
                  <c:y val="-3.7707440407068832E-2"/>
                </c:manualLayout>
              </c:layout>
              <c:showVal val="1"/>
            </c:dLbl>
            <c:dLbl>
              <c:idx val="1"/>
              <c:layout>
                <c:manualLayout>
                  <c:x val="-4.1408563299730007E-2"/>
                  <c:y val="6.7035449612566772E-2"/>
                </c:manualLayout>
              </c:layout>
              <c:showVal val="1"/>
            </c:dLbl>
            <c:dLbl>
              <c:idx val="2"/>
              <c:layout>
                <c:manualLayout>
                  <c:x val="-3.3740212440163682E-2"/>
                  <c:y val="-5.8656018410995915E-2"/>
                </c:manualLayout>
              </c:layout>
              <c:showVal val="1"/>
            </c:dLbl>
            <c:dLbl>
              <c:idx val="3"/>
              <c:layout>
                <c:manualLayout>
                  <c:x val="-4.1408442540200853E-2"/>
                  <c:y val="-6.703544961256677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Лист1!$D$115:$G$115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Лист1!$D$116:$G$116</c:f>
              <c:numCache>
                <c:formatCode>General</c:formatCode>
                <c:ptCount val="4"/>
                <c:pt idx="0">
                  <c:v>4708.9000000000005</c:v>
                </c:pt>
                <c:pt idx="1">
                  <c:v>5619.1</c:v>
                </c:pt>
                <c:pt idx="2">
                  <c:v>4290.8</c:v>
                </c:pt>
                <c:pt idx="3">
                  <c:v>4392.7</c:v>
                </c:pt>
              </c:numCache>
            </c:numRef>
          </c:val>
        </c:ser>
        <c:dLbls>
          <c:showVal val="1"/>
        </c:dLbls>
        <c:marker val="1"/>
        <c:axId val="46120960"/>
        <c:axId val="46122496"/>
      </c:lineChart>
      <c:catAx>
        <c:axId val="4612096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46122496"/>
        <c:crosses val="autoZero"/>
        <c:auto val="1"/>
        <c:lblAlgn val="ctr"/>
        <c:lblOffset val="100"/>
      </c:catAx>
      <c:valAx>
        <c:axId val="46122496"/>
        <c:scaling>
          <c:orientation val="minMax"/>
        </c:scaling>
        <c:delete val="1"/>
        <c:axPos val="l"/>
        <c:majorGridlines>
          <c:spPr>
            <a:ln w="0">
              <a:solidFill>
                <a:prstClr val="black">
                  <a:tint val="75000"/>
                  <a:alpha val="0"/>
                </a:prstClr>
              </a:solidFill>
            </a:ln>
          </c:spPr>
        </c:majorGridlines>
        <c:numFmt formatCode="General" sourceLinked="1"/>
        <c:majorTickMark val="none"/>
        <c:tickLblPos val="none"/>
        <c:crossAx val="4612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03729537297792"/>
          <c:y val="0.19011114952600139"/>
          <c:w val="0.24276082850697756"/>
          <c:h val="0.36839476490087236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'[Диаграмма в Microsoft Office PowerPoint]Лист1'!$A$5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'[Диаграмма в Microsoft Office PowerPoint]Лист1'!$B$4:$E$4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PowerPoint]Лист1'!$B$5:$E$5</c:f>
              <c:numCache>
                <c:formatCode>_-* #,##0.0_р_._-;\-* #,##0.0_р_._-;_-* "-"??_р_._-;_-@_-</c:formatCode>
                <c:ptCount val="4"/>
                <c:pt idx="0">
                  <c:v>1058.5999999999999</c:v>
                </c:pt>
                <c:pt idx="1">
                  <c:v>937.7</c:v>
                </c:pt>
                <c:pt idx="2">
                  <c:v>931</c:v>
                </c:pt>
                <c:pt idx="3">
                  <c:v>939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PowerPoint]Лист1'!$A$6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'[Диаграмма в Microsoft Office PowerPoint]Лист1'!$B$4:$E$4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PowerPoint]Лист1'!$B$6:$E$6</c:f>
              <c:numCache>
                <c:formatCode>_-* #,##0.0_р_._-;\-* #,##0.0_р_._-;_-* "-"??_р_._-;_-@_-</c:formatCode>
                <c:ptCount val="4"/>
                <c:pt idx="0">
                  <c:v>1332.8</c:v>
                </c:pt>
                <c:pt idx="1">
                  <c:v>1331.3</c:v>
                </c:pt>
                <c:pt idx="2">
                  <c:v>274</c:v>
                </c:pt>
                <c:pt idx="3">
                  <c:v>274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PowerPoint]Лист1'!$A$7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'[Диаграмма в Microsoft Office PowerPoint]Лист1'!$B$4:$E$4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PowerPoint]Лист1'!$B$7:$E$7</c:f>
              <c:numCache>
                <c:formatCode>_-* #,##0.0_р_._-;\-* #,##0.0_р_._-;_-* "-"??_р_._-;_-@_-</c:formatCode>
                <c:ptCount val="4"/>
                <c:pt idx="0">
                  <c:v>58982.2</c:v>
                </c:pt>
                <c:pt idx="1">
                  <c:v>99393.8</c:v>
                </c:pt>
                <c:pt idx="2">
                  <c:v>34809.9</c:v>
                </c:pt>
                <c:pt idx="3">
                  <c:v>26165.59999999998</c:v>
                </c:pt>
              </c:numCache>
            </c:numRef>
          </c:val>
        </c:ser>
        <c:gapWidth val="75"/>
        <c:overlap val="100"/>
        <c:axId val="71810432"/>
        <c:axId val="71816320"/>
      </c:barChart>
      <c:catAx>
        <c:axId val="71810432"/>
        <c:scaling>
          <c:orientation val="minMax"/>
        </c:scaling>
        <c:axPos val="b"/>
        <c:majorTickMark val="none"/>
        <c:tickLblPos val="nextTo"/>
        <c:crossAx val="71816320"/>
        <c:crosses val="autoZero"/>
        <c:auto val="1"/>
        <c:lblAlgn val="ctr"/>
        <c:lblOffset val="100"/>
      </c:catAx>
      <c:valAx>
        <c:axId val="71816320"/>
        <c:scaling>
          <c:orientation val="minMax"/>
          <c:max val="30000"/>
        </c:scaling>
        <c:axPos val="l"/>
        <c:majorGridlines/>
        <c:numFmt formatCode="_-* #,##0.0_р_._-;\-* #,##0.0_р_._-;_-* &quot;-&quot;??_р_._-;_-@_-" sourceLinked="1"/>
        <c:majorTickMark val="none"/>
        <c:tickLblPos val="nextTo"/>
        <c:spPr>
          <a:ln w="12700">
            <a:noFill/>
          </a:ln>
        </c:spPr>
        <c:crossAx val="71810432"/>
        <c:crosses val="autoZero"/>
        <c:crossBetween val="between"/>
        <c:majorUnit val="1000"/>
      </c:valAx>
    </c:plotArea>
    <c:legend>
      <c:legendPos val="b"/>
      <c:layout/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>
        <c:manualLayout>
          <c:layoutTarget val="inner"/>
          <c:xMode val="edge"/>
          <c:yMode val="edge"/>
          <c:x val="0.23608509989189932"/>
          <c:y val="1.1817875923841681E-4"/>
          <c:w val="0.78598894655443963"/>
          <c:h val="0.81413430589089453"/>
        </c:manualLayout>
      </c:layout>
      <c:barChart>
        <c:barDir val="bar"/>
        <c:grouping val="stacked"/>
        <c:ser>
          <c:idx val="0"/>
          <c:order val="0"/>
          <c:tx>
            <c:strRef>
              <c:f>'[Диаграмма в Microsoft Office PowerPoint]Лист1'!$A$24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cat>
            <c:strRef>
              <c:f>'[Диаграмма в Microsoft Office PowerPoint]Лист1'!$B$23:$E$23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PowerPoint]Лист1'!$B$24:$E$24</c:f>
              <c:numCache>
                <c:formatCode>_-* #,##0.0_р_._-;\-* #,##0.0_р_._-;_-* "-"??_р_._-;_-@_-</c:formatCode>
                <c:ptCount val="4"/>
                <c:pt idx="0">
                  <c:v>1018.63</c:v>
                </c:pt>
                <c:pt idx="1">
                  <c:v>884.7</c:v>
                </c:pt>
                <c:pt idx="2">
                  <c:v>884.7</c:v>
                </c:pt>
                <c:pt idx="3">
                  <c:v>884.7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PowerPoint]Лист1'!$A$25</c:f>
              <c:strCache>
                <c:ptCount val="1"/>
                <c:pt idx="0">
                  <c:v>Налог на имущество </c:v>
                </c:pt>
              </c:strCache>
            </c:strRef>
          </c:tx>
          <c:cat>
            <c:strRef>
              <c:f>'[Диаграмма в Microsoft Office PowerPoint]Лист1'!$B$23:$E$23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PowerPoint]Лист1'!$B$25:$E$25</c:f>
              <c:numCache>
                <c:formatCode>_-* #,##0.0_р_._-;\-* #,##0.0_р_._-;_-* "-"??_р_._-;_-@_-</c:formatCode>
                <c:ptCount val="4"/>
                <c:pt idx="0">
                  <c:v>36.4</c:v>
                </c:pt>
                <c:pt idx="1">
                  <c:v>33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PowerPoint]Лист1'!$A$26</c:f>
              <c:strCache>
                <c:ptCount val="1"/>
                <c:pt idx="0">
                  <c:v>Остальные налоговые доходы</c:v>
                </c:pt>
              </c:strCache>
            </c:strRef>
          </c:tx>
          <c:cat>
            <c:strRef>
              <c:f>'[Диаграмма в Microsoft Office PowerPoint]Лист1'!$B$23:$E$23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PowerPoint]Лист1'!$B$26:$E$26</c:f>
              <c:numCache>
                <c:formatCode>_-* #,##0.0_р_._-;\-* #,##0.0_р_._-;_-* "-"??_р_._-;_-@_-</c:formatCode>
                <c:ptCount val="4"/>
                <c:pt idx="0">
                  <c:v>3.6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gapWidth val="75"/>
        <c:overlap val="100"/>
        <c:axId val="71518848"/>
        <c:axId val="71659904"/>
      </c:barChart>
      <c:catAx>
        <c:axId val="71518848"/>
        <c:scaling>
          <c:orientation val="minMax"/>
        </c:scaling>
        <c:axPos val="l"/>
        <c:majorTickMark val="none"/>
        <c:tickLblPos val="nextTo"/>
        <c:crossAx val="71659904"/>
        <c:crosses val="autoZero"/>
        <c:auto val="1"/>
        <c:lblAlgn val="ctr"/>
        <c:lblOffset val="100"/>
      </c:catAx>
      <c:valAx>
        <c:axId val="71659904"/>
        <c:scaling>
          <c:orientation val="minMax"/>
        </c:scaling>
        <c:axPos val="b"/>
        <c:majorGridlines/>
        <c:numFmt formatCode="_-* #,##0.0_р_._-;\-* #,##0.0_р_._-;_-* &quot;-&quot;??_р_._-;_-@_-" sourceLinked="1"/>
        <c:majorTickMark val="none"/>
        <c:tickLblPos val="nextTo"/>
        <c:crossAx val="71518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238678947489112E-4"/>
          <c:y val="0.94297344458142063"/>
          <c:w val="0.99603571384484613"/>
          <c:h val="5.6303603199018615E-2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rAngAx val="1"/>
    </c:view3D>
    <c:plotArea>
      <c:layout>
        <c:manualLayout>
          <c:layoutTarget val="inner"/>
          <c:xMode val="edge"/>
          <c:yMode val="edge"/>
          <c:x val="0.12953618412389067"/>
          <c:y val="8.239229126748468E-2"/>
          <c:w val="0.87046381587610944"/>
          <c:h val="0.86246714596399432"/>
        </c:manualLayout>
      </c:layout>
      <c:bar3DChart>
        <c:barDir val="col"/>
        <c:grouping val="percentStacked"/>
        <c:ser>
          <c:idx val="0"/>
          <c:order val="0"/>
          <c:tx>
            <c:strRef>
              <c:f>'[Диаграмма в Microsoft Office PowerPoint]Лист1'!$A$16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cat>
            <c:strRef>
              <c:f>'[Диаграмма в Microsoft Office PowerPoint]Лист1'!$B$15:$E$15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PowerPoint]Лист1'!$B$16:$E$16</c:f>
              <c:numCache>
                <c:formatCode>_-* #,##0.0_р_._-;\-* #,##0.0_р_._-;_-* "-"??_р_._-;_-@_-</c:formatCode>
                <c:ptCount val="4"/>
                <c:pt idx="0">
                  <c:v>1018.6</c:v>
                </c:pt>
                <c:pt idx="1">
                  <c:v>884.7</c:v>
                </c:pt>
                <c:pt idx="2">
                  <c:v>884.7</c:v>
                </c:pt>
                <c:pt idx="3">
                  <c:v>884.7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PowerPoint]Лист1'!$A$17</c:f>
              <c:strCache>
                <c:ptCount val="1"/>
                <c:pt idx="0">
                  <c:v>Налог на имущество </c:v>
                </c:pt>
              </c:strCache>
            </c:strRef>
          </c:tx>
          <c:cat>
            <c:strRef>
              <c:f>'[Диаграмма в Microsoft Office PowerPoint]Лист1'!$B$15:$E$15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PowerPoint]Лист1'!$B$17:$E$17</c:f>
              <c:numCache>
                <c:formatCode>_-* #,##0.0_р_._-;\-* #,##0.0_р_._-;_-* "-"??_р_._-;_-@_-</c:formatCode>
                <c:ptCount val="4"/>
                <c:pt idx="0">
                  <c:v>36.4</c:v>
                </c:pt>
                <c:pt idx="1">
                  <c:v>33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PowerPoint]Лист1'!$A$18</c:f>
              <c:strCache>
                <c:ptCount val="1"/>
                <c:pt idx="0">
                  <c:v>Остальные налоговые доходы</c:v>
                </c:pt>
              </c:strCache>
            </c:strRef>
          </c:tx>
          <c:cat>
            <c:strRef>
              <c:f>'[Диаграмма в Microsoft Office PowerPoint]Лист1'!$B$15:$E$15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'[Диаграмма в Microsoft Office PowerPoint]Лист1'!$B$18:$E$18</c:f>
              <c:numCache>
                <c:formatCode>_-* #,##0.0_р_._-;\-* #,##0.0_р_._-;_-* "-"??_р_._-;_-@_-</c:formatCode>
                <c:ptCount val="4"/>
                <c:pt idx="0">
                  <c:v>3.6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dLbls>
          <c:showVal val="1"/>
        </c:dLbls>
        <c:gapWidth val="75"/>
        <c:shape val="cylinder"/>
        <c:axId val="45576192"/>
        <c:axId val="45577728"/>
        <c:axId val="0"/>
      </c:bar3DChart>
      <c:catAx>
        <c:axId val="45576192"/>
        <c:scaling>
          <c:orientation val="minMax"/>
        </c:scaling>
        <c:axPos val="b"/>
        <c:majorTickMark val="none"/>
        <c:tickLblPos val="nextTo"/>
        <c:crossAx val="45577728"/>
        <c:crosses val="autoZero"/>
        <c:auto val="1"/>
        <c:lblAlgn val="ctr"/>
        <c:lblOffset val="100"/>
      </c:catAx>
      <c:valAx>
        <c:axId val="45577728"/>
        <c:scaling>
          <c:orientation val="minMax"/>
        </c:scaling>
        <c:axPos val="l"/>
        <c:numFmt formatCode="0%" sourceLinked="1"/>
        <c:majorTickMark val="none"/>
        <c:tickLblPos val="nextTo"/>
        <c:crossAx val="45576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481718638889654E-2"/>
          <c:y val="1.2401399844461735E-2"/>
          <c:w val="0.9130655929837499"/>
          <c:h val="5.5015766893480672E-2"/>
        </c:manualLayout>
      </c:layout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871129716759742"/>
          <c:y val="6.0381309115287517E-2"/>
          <c:w val="0.85842245294209385"/>
          <c:h val="0.6980013244952066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действующие расходные обязательства</c:v>
                </c:pt>
              </c:strCache>
            </c:strRef>
          </c:tx>
          <c:spPr>
            <a:gradFill flip="none" rotWithShape="1">
              <a:gsLst>
                <a:gs pos="0">
                  <a:srgbClr val="009900">
                    <a:shade val="30000"/>
                    <a:satMod val="115000"/>
                  </a:srgbClr>
                </a:gs>
                <a:gs pos="50000">
                  <a:srgbClr val="009900">
                    <a:shade val="67500"/>
                    <a:satMod val="115000"/>
                  </a:srgbClr>
                </a:gs>
                <a:gs pos="100000">
                  <a:srgbClr val="0099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rgbClr val="00B050"/>
              </a:solidFill>
            </a:ln>
            <a:effectLst>
              <a:reflection blurRad="12700" stA="25000" endPos="28000" dist="38100" dir="5400000" sy="-100000" rotWithShape="0"/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58890.8</c:v>
                </c:pt>
                <c:pt idx="1">
                  <c:v>104807.1</c:v>
                </c:pt>
                <c:pt idx="2">
                  <c:v>36014.9</c:v>
                </c:pt>
                <c:pt idx="3">
                  <c:v>27378.6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условно утверждаемые расходы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2" formatCode="#,##0.0">
                  <c:v>900.4</c:v>
                </c:pt>
                <c:pt idx="3" formatCode="#,##0.0">
                  <c:v>1368.9</c:v>
                </c:pt>
              </c:numCache>
            </c:numRef>
          </c:val>
        </c:ser>
        <c:gapWidth val="100"/>
        <c:overlap val="100"/>
        <c:axId val="107111168"/>
        <c:axId val="107112704"/>
      </c:barChart>
      <c:catAx>
        <c:axId val="1071111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112704"/>
        <c:crosses val="autoZero"/>
        <c:auto val="1"/>
        <c:lblAlgn val="ctr"/>
        <c:lblOffset val="100"/>
      </c:catAx>
      <c:valAx>
        <c:axId val="107112704"/>
        <c:scaling>
          <c:orientation val="minMax"/>
          <c:max val="1500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 b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тыс. руб.</a:t>
                </a:r>
                <a:endParaRPr lang="ru-RU" sz="1400" b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9.3705896508650133E-3"/>
              <c:y val="8.4844176472884689E-4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111168"/>
        <c:crosses val="autoZero"/>
        <c:crossBetween val="between"/>
        <c:majorUnit val="10000"/>
      </c:valAx>
    </c:plotArea>
    <c:legend>
      <c:legendPos val="b"/>
      <c:legendEntry>
        <c:idx val="0"/>
        <c:txPr>
          <a:bodyPr/>
          <a:lstStyle/>
          <a:p>
            <a:pPr>
              <a:defRPr sz="14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5315389390113231E-2"/>
          <c:y val="0.85141065407146954"/>
          <c:w val="0.80648240335865451"/>
          <c:h val="5.0884736530775874E-2"/>
        </c:manualLayout>
      </c:layout>
      <c:txPr>
        <a:bodyPr/>
        <a:lstStyle/>
        <a:p>
          <a:pPr>
            <a:defRPr sz="1400" baseline="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4.2799803167754667E-4"/>
          <c:y val="4.6737378017429596E-2"/>
          <c:w val="0.42161135737450833"/>
          <c:h val="0.8138078327214292"/>
        </c:manualLayout>
      </c:layout>
      <c:doughnutChart>
        <c:varyColors val="1"/>
        <c:ser>
          <c:idx val="0"/>
          <c:order val="0"/>
          <c:tx>
            <c:strRef>
              <c:f>Лист1!$D$3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1"/>
              <c:layout>
                <c:manualLayout>
                  <c:x val="7.8487778213360879E-2"/>
                  <c:y val="-0.19029991499652493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0.15495837727507816"/>
                  <c:y val="-9.2470022710654895E-2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6.2651181771500253E-2"/>
                  <c:y val="5.4010471704694342E-2"/>
                </c:manualLayout>
              </c:layout>
              <c:showPercent val="1"/>
            </c:dLbl>
            <c:dLbl>
              <c:idx val="6"/>
              <c:layout>
                <c:manualLayout>
                  <c:x val="5.8363672169570238E-3"/>
                  <c:y val="-0.11274490172926523"/>
                </c:manualLayout>
              </c:layout>
              <c:showPercent val="1"/>
            </c:dLbl>
            <c:txPr>
              <a:bodyPr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Лист1!$C$4:$C$10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безопасность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Лист1!$D$4:$D$10</c:f>
              <c:numCache>
                <c:formatCode>0.0</c:formatCode>
                <c:ptCount val="7"/>
                <c:pt idx="0">
                  <c:v>15619.8</c:v>
                </c:pt>
                <c:pt idx="1">
                  <c:v>167.1</c:v>
                </c:pt>
                <c:pt idx="2">
                  <c:v>456.8</c:v>
                </c:pt>
                <c:pt idx="3">
                  <c:v>1925</c:v>
                </c:pt>
                <c:pt idx="4">
                  <c:v>79185.399999999994</c:v>
                </c:pt>
                <c:pt idx="5">
                  <c:v>5846.84</c:v>
                </c:pt>
                <c:pt idx="6">
                  <c:v>1606.1399999999999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5039399076039589"/>
          <c:y val="0.22902655518895826"/>
          <c:w val="0.23502546487898021"/>
          <c:h val="0.55514858814136936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46917862301014196"/>
          <c:y val="0.13057129454751942"/>
          <c:w val="0.48692248480327605"/>
          <c:h val="0.7574349763606516"/>
        </c:manualLayout>
      </c:layout>
      <c:doughnutChart>
        <c:varyColors val="1"/>
        <c:ser>
          <c:idx val="0"/>
          <c:order val="0"/>
          <c:tx>
            <c:strRef>
              <c:f>Лист1!$D$14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1"/>
              <c:layout>
                <c:manualLayout>
                  <c:x val="8.3419501007824512E-2"/>
                  <c:y val="-0.138776864299028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8.619697017791679E-2"/>
                  <c:y val="-3.9469071337752598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Лист1!$C$15:$C$21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безопасность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Лист1!$D$15:$D$21</c:f>
              <c:numCache>
                <c:formatCode>0.0</c:formatCode>
                <c:ptCount val="7"/>
                <c:pt idx="0">
                  <c:v>10593.34</c:v>
                </c:pt>
                <c:pt idx="1">
                  <c:v>210.1</c:v>
                </c:pt>
                <c:pt idx="2">
                  <c:v>294.10000000000002</c:v>
                </c:pt>
                <c:pt idx="3">
                  <c:v>11066.740000000005</c:v>
                </c:pt>
                <c:pt idx="4">
                  <c:v>30141.4</c:v>
                </c:pt>
                <c:pt idx="5">
                  <c:v>5283.34</c:v>
                </c:pt>
                <c:pt idx="6">
                  <c:v>1301.74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12018922500674528"/>
          <c:y val="0.17896283129035057"/>
          <c:w val="0.34089188502864787"/>
          <c:h val="0.71918860867311085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40277777777777801"/>
          <c:y val="2.5462962962962975E-2"/>
          <c:w val="0.57222222222222219"/>
          <c:h val="0.95370370370370372"/>
        </c:manualLayout>
      </c:layout>
      <c:doughnutChart>
        <c:varyColors val="1"/>
        <c:ser>
          <c:idx val="0"/>
          <c:order val="0"/>
          <c:tx>
            <c:strRef>
              <c:f>Лист1!$D$30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1"/>
              <c:layout>
                <c:manualLayout>
                  <c:x val="-7.5000000000000011E-2"/>
                  <c:y val="-8.7963327500729077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Лист1!$C$31:$C$37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безопасность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Лист1!$D$31:$D$37</c:f>
              <c:numCache>
                <c:formatCode>0.0</c:formatCode>
                <c:ptCount val="7"/>
                <c:pt idx="0">
                  <c:v>12266.6</c:v>
                </c:pt>
                <c:pt idx="1">
                  <c:v>229.3</c:v>
                </c:pt>
                <c:pt idx="2">
                  <c:v>1963.4</c:v>
                </c:pt>
                <c:pt idx="3">
                  <c:v>2021</c:v>
                </c:pt>
                <c:pt idx="4">
                  <c:v>12162.9</c:v>
                </c:pt>
                <c:pt idx="5">
                  <c:v>5846.1</c:v>
                </c:pt>
                <c:pt idx="6">
                  <c:v>1525.6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29199839603382932"/>
          <c:w val="0.40555555555555556"/>
          <c:h val="0.57341061533974924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"/>
          <c:y val="5.0925925925925923E-2"/>
          <c:w val="0.56666666666666654"/>
          <c:h val="0.94444444444444464"/>
        </c:manualLayout>
      </c:layout>
      <c:doughnutChart>
        <c:varyColors val="1"/>
        <c:ser>
          <c:idx val="0"/>
          <c:order val="0"/>
          <c:tx>
            <c:strRef>
              <c:f>Лист1!$D$42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0.14814814814814825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Лист1!$C$43:$C$49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безопасность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Лист1!$D$43:$D$49</c:f>
              <c:numCache>
                <c:formatCode>0.0</c:formatCode>
                <c:ptCount val="7"/>
                <c:pt idx="0">
                  <c:v>12746.2</c:v>
                </c:pt>
                <c:pt idx="1">
                  <c:v>232.1</c:v>
                </c:pt>
                <c:pt idx="2">
                  <c:v>1825.8</c:v>
                </c:pt>
                <c:pt idx="3">
                  <c:v>2422</c:v>
                </c:pt>
                <c:pt idx="4">
                  <c:v>2501</c:v>
                </c:pt>
                <c:pt idx="5">
                  <c:v>6123.5</c:v>
                </c:pt>
                <c:pt idx="6">
                  <c:v>1528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2806255468066496"/>
          <c:y val="0.34275845727617377"/>
          <c:w val="0.29138188976377988"/>
          <c:h val="0.44411271507728217"/>
        </c:manualLayout>
      </c:layout>
      <c:txPr>
        <a:bodyPr/>
        <a:lstStyle/>
        <a:p>
          <a:pPr>
            <a:defRPr sz="1300"/>
          </a:pPr>
          <a:endParaRPr lang="ru-RU"/>
        </a:p>
      </c:txPr>
    </c:legend>
    <c:plotVisOnly val="1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</cdr:x>
      <cdr:y>0.02512</cdr:y>
    </cdr:from>
    <cdr:to>
      <cdr:x>0.38334</cdr:x>
      <cdr:y>0.87918</cdr:y>
    </cdr:to>
    <cdr:grpSp>
      <cdr:nvGrpSpPr>
        <cdr:cNvPr id="4" name="Группа 3"/>
        <cdr:cNvGrpSpPr/>
      </cdr:nvGrpSpPr>
      <cdr:grpSpPr>
        <a:xfrm xmlns:a="http://schemas.openxmlformats.org/drawingml/2006/main">
          <a:off x="2376264" y="144019"/>
          <a:ext cx="936162" cy="4896545"/>
          <a:chOff x="2376264" y="144016"/>
          <a:chExt cx="936143" cy="4896544"/>
        </a:xfrm>
      </cdr:grpSpPr>
      <cdr:sp macro="" textlink="">
        <cdr:nvSpPr>
          <cdr:cNvPr id="2" name="Правая фигурная скобка 1"/>
          <cdr:cNvSpPr/>
        </cdr:nvSpPr>
        <cdr:spPr>
          <a:xfrm xmlns:a="http://schemas.openxmlformats.org/drawingml/2006/main">
            <a:off x="2376264" y="144016"/>
            <a:ext cx="144016" cy="4896544"/>
          </a:xfrm>
          <a:prstGeom xmlns:a="http://schemas.openxmlformats.org/drawingml/2006/main" prst="rightBrace">
            <a:avLst>
              <a:gd name="adj1" fmla="val 151948"/>
              <a:gd name="adj2" fmla="val 44381"/>
            </a:avLst>
          </a:prstGeom>
          <a:noFill xmlns:a="http://schemas.openxmlformats.org/drawingml/2006/main"/>
          <a:ln xmlns:a="http://schemas.openxmlformats.org/drawingml/2006/main" w="12700">
            <a:solidFill>
              <a:sysClr val="windowText" lastClr="000000"/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ysClr val="windowText" lastClr="000000"/>
                </a:solidFill>
                <a:latin typeface="Corbel"/>
              </a:defRPr>
            </a:lvl1pPr>
            <a:lvl2pPr marL="457200" indent="0">
              <a:defRPr sz="1100">
                <a:solidFill>
                  <a:sysClr val="windowText" lastClr="000000"/>
                </a:solidFill>
                <a:latin typeface="Corbel"/>
              </a:defRPr>
            </a:lvl2pPr>
            <a:lvl3pPr marL="914400" indent="0">
              <a:defRPr sz="1100">
                <a:solidFill>
                  <a:sysClr val="windowText" lastClr="000000"/>
                </a:solidFill>
                <a:latin typeface="Corbel"/>
              </a:defRPr>
            </a:lvl3pPr>
            <a:lvl4pPr marL="1371600" indent="0">
              <a:defRPr sz="1100">
                <a:solidFill>
                  <a:sysClr val="windowText" lastClr="000000"/>
                </a:solidFill>
                <a:latin typeface="Corbel"/>
              </a:defRPr>
            </a:lvl4pPr>
            <a:lvl5pPr marL="1828800" indent="0">
              <a:defRPr sz="1100">
                <a:solidFill>
                  <a:sysClr val="windowText" lastClr="000000"/>
                </a:solidFill>
                <a:latin typeface="Corbel"/>
              </a:defRPr>
            </a:lvl5pPr>
            <a:lvl6pPr marL="2286000" indent="0">
              <a:defRPr sz="1100">
                <a:solidFill>
                  <a:sysClr val="windowText" lastClr="000000"/>
                </a:solidFill>
                <a:latin typeface="Corbel"/>
              </a:defRPr>
            </a:lvl6pPr>
            <a:lvl7pPr marL="2743200" indent="0">
              <a:defRPr sz="1100">
                <a:solidFill>
                  <a:sysClr val="windowText" lastClr="000000"/>
                </a:solidFill>
                <a:latin typeface="Corbel"/>
              </a:defRPr>
            </a:lvl7pPr>
            <a:lvl8pPr marL="3200400" indent="0">
              <a:defRPr sz="1100">
                <a:solidFill>
                  <a:sysClr val="windowText" lastClr="000000"/>
                </a:solidFill>
                <a:latin typeface="Corbel"/>
              </a:defRPr>
            </a:lvl8pPr>
            <a:lvl9pPr marL="3657600" indent="0">
              <a:defRPr sz="1100">
                <a:solidFill>
                  <a:sysClr val="windowText" lastClr="000000"/>
                </a:solidFill>
                <a:latin typeface="Corbel"/>
              </a:defRPr>
            </a:lvl9pPr>
          </a:lstStyle>
          <a:p xmlns:a="http://schemas.openxmlformats.org/drawingml/2006/main">
            <a:endParaRPr lang="ru-RU"/>
          </a:p>
        </cdr:txBody>
      </cdr:sp>
      <cdr:sp macro="" textlink="">
        <cdr:nvSpPr>
          <cdr:cNvPr id="3" name="TextBox 1"/>
          <cdr:cNvSpPr txBox="1"/>
        </cdr:nvSpPr>
        <cdr:spPr>
          <a:xfrm xmlns:a="http://schemas.openxmlformats.org/drawingml/2006/main">
            <a:off x="2448272" y="2520280"/>
            <a:ext cx="864135" cy="422077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orbel"/>
              </a:defRPr>
            </a:lvl1pPr>
            <a:lvl2pPr marL="457200" indent="0">
              <a:defRPr sz="1100">
                <a:latin typeface="Corbel"/>
              </a:defRPr>
            </a:lvl2pPr>
            <a:lvl3pPr marL="914400" indent="0">
              <a:defRPr sz="1100">
                <a:latin typeface="Corbel"/>
              </a:defRPr>
            </a:lvl3pPr>
            <a:lvl4pPr marL="1371600" indent="0">
              <a:defRPr sz="1100">
                <a:latin typeface="Corbel"/>
              </a:defRPr>
            </a:lvl4pPr>
            <a:lvl5pPr marL="1828800" indent="0">
              <a:defRPr sz="1100">
                <a:latin typeface="Corbel"/>
              </a:defRPr>
            </a:lvl5pPr>
            <a:lvl6pPr marL="2286000" indent="0">
              <a:defRPr sz="1100">
                <a:latin typeface="Corbel"/>
              </a:defRPr>
            </a:lvl6pPr>
            <a:lvl7pPr marL="2743200" indent="0">
              <a:defRPr sz="1100">
                <a:latin typeface="Corbel"/>
              </a:defRPr>
            </a:lvl7pPr>
            <a:lvl8pPr marL="3200400" indent="0">
              <a:defRPr sz="1100">
                <a:latin typeface="Corbel"/>
              </a:defRPr>
            </a:lvl8pPr>
            <a:lvl9pPr marL="3657600" indent="0">
              <a:defRPr sz="1100">
                <a:latin typeface="Corbel"/>
              </a:defRPr>
            </a:lvl9pPr>
          </a:lstStyle>
          <a:p xmlns:a="http://schemas.openxmlformats.org/drawingml/2006/main"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61373,6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0.25624</cdr:x>
      <cdr:y>0.5</cdr:y>
    </cdr:from>
    <cdr:to>
      <cdr:x>0.39216</cdr:x>
      <cdr:y>0.56757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-900000">
          <a:off x="2187070" y="2664276"/>
          <a:ext cx="1160121" cy="36005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20000"/>
            <a:lumOff val="80000"/>
            <a:alpha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+45916,3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0.47279</cdr:x>
      <cdr:y>0.46044</cdr:y>
    </cdr:from>
    <cdr:to>
      <cdr:x>0.61281</cdr:x>
      <cdr:y>0.52801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53393">
          <a:off x="4035430" y="2453500"/>
          <a:ext cx="1195063" cy="36005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20000"/>
            <a:lumOff val="80000"/>
            <a:alpha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-68792,2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0.45783</cdr:x>
      <cdr:y>0.13953</cdr:y>
    </cdr:from>
    <cdr:to>
      <cdr:x>0.53012</cdr:x>
      <cdr:y>0.23256</cdr:y>
    </cdr:to>
    <cdr:sp macro="" textlink="">
      <cdr:nvSpPr>
        <cdr:cNvPr id="4" name="Выноска 2 (граница и черта) 3"/>
        <cdr:cNvSpPr/>
      </cdr:nvSpPr>
      <cdr:spPr>
        <a:xfrm xmlns:a="http://schemas.openxmlformats.org/drawingml/2006/main">
          <a:off x="2736304" y="432048"/>
          <a:ext cx="432048" cy="288032"/>
        </a:xfrm>
        <a:prstGeom xmlns:a="http://schemas.openxmlformats.org/drawingml/2006/main" prst="accentBorderCallout2">
          <a:avLst>
            <a:gd name="adj1" fmla="val 18750"/>
            <a:gd name="adj2" fmla="val -8333"/>
            <a:gd name="adj3" fmla="val 18750"/>
            <a:gd name="adj4" fmla="val -16667"/>
            <a:gd name="adj5" fmla="val 100132"/>
            <a:gd name="adj6" fmla="val -123628"/>
          </a:avLst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0.00862</cdr:x>
      <cdr:y>0.02985</cdr:y>
    </cdr:from>
    <cdr:to>
      <cdr:x>0.14655</cdr:x>
      <cdr:y>0.08955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" y="14401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Тыс.руб.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5623702" y="0"/>
            <a:ext cx="4302231" cy="339884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8/16/2013</a:t>
            </a:fld>
            <a:endParaRPr lang="en-US" dirty="0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3" y="6456612"/>
            <a:ext cx="4302231" cy="339884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5623702" y="6456612"/>
            <a:ext cx="4302231" cy="339884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4369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2231" cy="339884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5623702" y="0"/>
            <a:ext cx="4302231" cy="339884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8/16/2013</a:t>
            </a:fld>
            <a:endParaRPr lang="en-US" dirty="0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302231" cy="339884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5623702" y="6456612"/>
            <a:ext cx="4302231" cy="339884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8860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Основные новации,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учтенные в проектировках бюджета автономного округа на 2013-2015 годы, в большей степени связаны с реализацией Указов Президента Российской Федерации от 7 мая 2012 года, а именно: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 реализацией положений Указа №597 «О мероприятиях по реализации государственной социальной политики» в части поэтапного достижения целевых показателей по уровню оплаты труда отдельных категорий работников, оказывающих государственные (муниципальные) услуги и выполняющих работы в сфере образования, науки, здравоохранения, социального обслуживания и культуры: в 2013 году – 11 083,0 млн. рублей, в 2014 году – 12 793,2 млн. рублей, в 2015 году – 15 370,2 млн. рублей. Кроме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новационных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расходных обязательств, связанных с реализацией данного Указа, параметры бюджета также учитывают ежегодную индексацию фондов оплаты труда государственных и муниципальных учреждений автономного округа на прогнозируемый уровень инфляции, т.е. соответственно на 5,5% в 2013 году и на 5% в 2014 и в 2015 годах (без дополнительных объёмов финансового обеспечения);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 реализацией положений Указа №606 «О мерах по реализации демографической политики Российской Федерации» по установлению ежемесячной денежной выплаты нуждающимся семьям в размере определенного в Ханты-Мансийском автономном округе – Югре прожиточного минимума для детей, назначаемой в случае рождения после 31 декабря 2012 года третьего ребенка или последующих детей до достижения ребенком возраста 3-х лет: в суммах 135,0 млн. рублей, 269,9 млн. рублей, 404,8 млн. рублей соответственно по годам;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Предусмотрены средства на реализацию положений Указа №599 «О мерах по реализации государственной политики в области образования и науки», в части повышения размера стипендий до прожиточного минимума нуждающимся студентам 1 и 2 курсов учреждений профессионального образования автономного округа, обучающихся по очной форме по программам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бакалавриата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специалитета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имеющим оценки успеваемости по итогам сессии «хорошо» и «отлично»: в 2013 году – 22,3 млн. рублей, в 2014 году – 23,4 млн. рублей, в 2015 году – 24,5 млн. рублей. Вместе с тем, проиндексирован на уровень инфляции ежегодно с 1 сентября стипендиальный фонд государственных учреждений профессионального образования автономного округа 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(в 2013 году – 31,0 млн. рублей, в 2014 году – 31,9 млн. рублей, в 2015 году – 32,8 млн. рублей).</a:t>
            </a:r>
          </a:p>
          <a:p>
            <a:pPr indent="457200" algn="just">
              <a:lnSpc>
                <a:spcPct val="150000"/>
              </a:lnSpc>
            </a:pPr>
            <a:endParaRPr lang="ru-RU" sz="10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DCB5-ACC1-438C-8947-EE5EF44923A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448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Планирование расходов бюджета сельского поселения </a:t>
            </a:r>
            <a:r>
              <a:rPr lang="ru-RU" sz="1200" b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Аганг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на 2013-2015 годы осуществлялось на исполнение действующих расходных обязательств. общий объем действующих расходных обязательств определился: на 2013 год в сумме 104807,1тыс.руб., на 2014 год в сумме тыс.руб. или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97,5%, на 2015 год в сумме 26009,7 тыс.руб. или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95,0%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в общем объеме расходов бюджета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Условно утверждаемые расходы, являющиеся обязательной нормой Бюджетного кодекса РФ в части отражения их в первом и втором годах планового периода трехлетнего бюджета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и составили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на 2014 год – 900,4 тыс.руб.,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или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соответственно 2,5% ,</a:t>
            </a:r>
            <a:r>
              <a:rPr lang="ru-RU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на 2015 год – 1368,9 тыс.руб. или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5,0% в общем объеме расходов бюджета поселения.</a:t>
            </a:r>
          </a:p>
          <a:p>
            <a:endParaRPr lang="ru-RU" sz="1200" b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48080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B99AD-98D4-417F-8FA6-CB2A11FA32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237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B99AD-98D4-417F-8FA6-CB2A11FA32E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23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Предусмотренные бюджетные ассигнования позволят реализовать комплекс мероприятий по защите населения и территории автономного округа от чрезвычайных ситуаций природного и техногенного характера, обеспечить пожарную и радиационную безопасность на территории автономного округа, в том числе обеспечить развитие добровольных пожарных дружин.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A95D9C-6A9D-4EF5-992E-883831930716}" type="slidenum">
              <a:rPr lang="ru-RU" smtClean="0">
                <a:latin typeface="Times New Roman" pitchFamily="18" charset="0"/>
              </a:rPr>
              <a:pPr/>
              <a:t>16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E3603F-BD92-4614-9404-B4D1FE51E1EF}" type="slidenum">
              <a:rPr lang="en-US" smtClean="0">
                <a:cs typeface="MS PGothic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cs typeface="MS P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36913" y="315913"/>
            <a:ext cx="3398837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9286" y="3056398"/>
            <a:ext cx="7942580" cy="3058954"/>
          </a:xfrm>
        </p:spPr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 формировании основных направлений бюджетной и долговой политики автономного округа на 2013-2015 годы учитывались основные положения Бюджетного послания Президента Российской Федерации «О бюджетной политике в 2013-2015 годах», в числе которых положения его отдельных майских Указов, а также стратегические документы развития автономного округа.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4A2B5-DB62-4D64-8322-A008645979E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Достижение поставленных целей бюджетной политики в автономном округе на 2013-2015 годы намечено осуществлять посредством решения задач в условиях преемственности задач предыдущего планового периода, сохранивших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свою актуальность и в настоящее время.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>
              <a:lnSpc>
                <a:spcPct val="150000"/>
              </a:lnSpc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Бюджет сельского поселения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Аган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ближайшую трехлетку, как и в предшествующие годы, построен на принципах сбалансированного бюджета, когда принятые расходные обязательства имеют гарантию для полного их исполнения за счет поступивших в бюджет доходов.</a:t>
            </a:r>
            <a:endParaRPr lang="ru-RU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57200">
              <a:lnSpc>
                <a:spcPct val="150000"/>
              </a:lnSpc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Уточненный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план бюджета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согласно решения Совета Депутатов сельского поселения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Аган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№30 от 13.11.2012 «О внесении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изменений и дополнений в Решение Совета депутатов сельского поселения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Аган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14.12.2011 №37 «О бюджете сельского поселения на 2012 год и плановый период 2013 и 2014 годов».</a:t>
            </a:r>
          </a:p>
          <a:p>
            <a:pPr indent="457200">
              <a:lnSpc>
                <a:spcPct val="150000"/>
              </a:lnSpc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Исполнение бюджета согласно решения Совета депутатов сельского поселения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Аган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№ 09 от 23.04.2013 «Об исполнении бюджета сельского поселения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Аган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2012 год»</a:t>
            </a:r>
          </a:p>
          <a:p>
            <a:pPr indent="457200">
              <a:lnSpc>
                <a:spcPct val="150000"/>
              </a:lnSpc>
            </a:pPr>
            <a:endParaRPr lang="ru-RU" sz="1200" b="0" i="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 учетом основных показателей прогноза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социально-экономического развития сельского поселения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Аган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на 2013-2015 годы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проектируемые доходы бюджета на 2013 год составили 101662,8тыс.руб. (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из них безвозмездные поступления 99393,8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тыс.руб.), на 2014 год – 36014,9тыс. руб. (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из них безвозмездные поступления 34809,9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тыс.руб.), на 2015 год – 27378,6тыс. руб. (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из них безвозмездные поступления 26165,6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тыс.руб.)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65859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Состав и структура налоговых доходов остаются прежними.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Более 90% налоговых доходов будет обеспечено поступлениями по налогу на доходы физических лиц. Прогнозируемая сумма на 2013 год по данному налогу составила 884,7 тыс. руб., на 2014 год – 884,7 тыс.руб., на 2015 год – 884,7тыс.руб.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 на имущество, с удельным весом 3,4%, определен в следующих объемах: на 2013 год – 33 тыс.руб., на 2014 год – 33 тыс.руб., на 2015 год – 33 тыс.руб.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Доля остальных налоговых доходов варьируется от 0,34% в налоговых доходах на 2012 год до 2% в налоговых доходах на 2015 год. </a:t>
            </a:r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algn="just"/>
            <a:endParaRPr lang="ru-R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50060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Безвозмездных поступлений в бюджет автономного округа в 2013 году поступит 99393,8тыс.руб., в 2014 году – 34809,9тыс.руб., в 2015 году – 25912,5тыс.руб. В бюджет поселения поступят субвенции, субсидии и иные межбюджетные трансферты. Основная сумма средств запланирована к поступлению по дотациям. Их сумма в бюджете поселения на 2013 год составит 97703,5тыс.руб., на 2014 год – 33183,4 тыс.руб., на 2015 год – 25094,7тыс.руб.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1235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229100"/>
            <a:ext cx="39624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6FCC5-1B03-4D60-9B04-02EAAC4EE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72742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0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8/16/2013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dirty="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66FF"/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04856" cy="35010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БЮДЖЕТЕ </a:t>
            </a:r>
            <a:b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АГАН </a:t>
            </a: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2013 ГОД И НА ПЛАНОВЫЙ ПЕРИОД </a:t>
            </a:r>
            <a:b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 И 2015 ГОДОВ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980728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Новации, учтенные в проектировках бюджета автономного округа на 2013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2014 и 2015 годов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89961660"/>
              </p:ext>
            </p:extLst>
          </p:nvPr>
        </p:nvGraphicFramePr>
        <p:xfrm>
          <a:off x="179512" y="1268760"/>
          <a:ext cx="8821488" cy="20809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6847"/>
                <a:gridCol w="5456528"/>
                <a:gridCol w="893677"/>
                <a:gridCol w="989660"/>
                <a:gridCol w="1054776"/>
              </a:tblGrid>
              <a:tr h="662133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3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3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3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3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428">
                <a:tc>
                  <a:txBody>
                    <a:bodyPr/>
                    <a:lstStyle/>
                    <a:p>
                      <a:pPr marL="0" algn="ctr" eaLnBrk="1" hangingPunct="1">
                        <a:buFont typeface="Wingdings" pitchFamily="2" charset="2"/>
                        <a:buNone/>
                      </a:pPr>
                      <a:endParaRPr lang="ru-RU" sz="13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eaLnBrk="1" hangingPunct="1">
                        <a:buFont typeface="Wingdings" pitchFamily="2" charset="2"/>
                        <a:buNone/>
                      </a:pPr>
                      <a:r>
                        <a:rPr lang="ru-RU" sz="13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 Президента Российской Федерации от 7 мая 2012 года  </a:t>
                      </a:r>
                    </a:p>
                    <a:p>
                      <a:pPr marL="0" algn="l" eaLnBrk="1" hangingPunct="1">
                        <a:buFont typeface="Wingdings" pitchFamily="2" charset="2"/>
                        <a:buNone/>
                      </a:pPr>
                      <a:r>
                        <a:rPr lang="ru-RU" sz="13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597 «О мероприятиях по реализации государственной социальной политики»</a:t>
                      </a:r>
                      <a:endParaRPr lang="ru-RU" sz="13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70942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algn="ctr" eaLnBrk="1" hangingPunct="1"/>
                      <a:endParaRPr lang="ru-RU" sz="1300" b="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i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Предусмотрено повышение заработной платы отдельных категорий работников государственных и муниципальных учреждений социальной сферы, %</a:t>
                      </a:r>
                      <a:endParaRPr lang="ru-RU" sz="1300" i="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300" b="0" i="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300" b="0" i="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300" b="0" i="0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637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8817236"/>
              </p:ext>
            </p:extLst>
          </p:nvPr>
        </p:nvGraphicFramePr>
        <p:xfrm>
          <a:off x="395536" y="1340768"/>
          <a:ext cx="853532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Выноска 1 (граница и черта) 7"/>
          <p:cNvSpPr/>
          <p:nvPr/>
        </p:nvSpPr>
        <p:spPr bwMode="auto">
          <a:xfrm>
            <a:off x="2051720" y="3212976"/>
            <a:ext cx="864096" cy="500066"/>
          </a:xfrm>
          <a:prstGeom prst="accentBorderCallout1">
            <a:avLst/>
          </a:prstGeom>
          <a:solidFill>
            <a:srgbClr val="FFE7E7">
              <a:alpha val="75000"/>
            </a:srgb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58890,8 тыс. руб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Выноска 1 (граница и черта) 8"/>
          <p:cNvSpPr/>
          <p:nvPr/>
        </p:nvSpPr>
        <p:spPr bwMode="auto">
          <a:xfrm>
            <a:off x="3851920" y="2060848"/>
            <a:ext cx="864096" cy="500066"/>
          </a:xfrm>
          <a:prstGeom prst="accentBorderCallout1">
            <a:avLst/>
          </a:prstGeom>
          <a:solidFill>
            <a:srgbClr val="FFE7E7">
              <a:alpha val="75000"/>
            </a:srgb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104807,1 тыс. руб.</a:t>
            </a:r>
          </a:p>
        </p:txBody>
      </p:sp>
      <p:sp>
        <p:nvSpPr>
          <p:cNvPr id="10" name="Выноска 1 (граница и черта) 9"/>
          <p:cNvSpPr/>
          <p:nvPr/>
        </p:nvSpPr>
        <p:spPr bwMode="auto">
          <a:xfrm>
            <a:off x="5652120" y="3789040"/>
            <a:ext cx="864096" cy="500066"/>
          </a:xfrm>
          <a:prstGeom prst="accentBorderCallout1">
            <a:avLst/>
          </a:prstGeom>
          <a:solidFill>
            <a:srgbClr val="FFE7E7">
              <a:alpha val="75000"/>
            </a:srgb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36014,9 тыс. руб.</a:t>
            </a:r>
          </a:p>
        </p:txBody>
      </p:sp>
      <p:sp>
        <p:nvSpPr>
          <p:cNvPr id="11" name="Выноска 1 (граница и черта) 10"/>
          <p:cNvSpPr/>
          <p:nvPr/>
        </p:nvSpPr>
        <p:spPr bwMode="auto">
          <a:xfrm>
            <a:off x="7452320" y="4005064"/>
            <a:ext cx="864096" cy="500066"/>
          </a:xfrm>
          <a:prstGeom prst="accentBorderCallout1">
            <a:avLst/>
          </a:prstGeom>
          <a:solidFill>
            <a:srgbClr val="FFE7E7">
              <a:alpha val="75000"/>
            </a:srgbClr>
          </a:solidFill>
          <a:ln w="127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27378,6 тыс. руб.</a:t>
            </a:r>
          </a:p>
        </p:txBody>
      </p:sp>
      <p:sp>
        <p:nvSpPr>
          <p:cNvPr id="13" name="Заголовок 7"/>
          <p:cNvSpPr txBox="1">
            <a:spLocks/>
          </p:cNvSpPr>
          <p:nvPr/>
        </p:nvSpPr>
        <p:spPr>
          <a:xfrm>
            <a:off x="185212" y="258715"/>
            <a:ext cx="8958788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fontAlgn="auto" latinLnBrk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2012-2015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годы</a:t>
            </a:r>
          </a:p>
        </p:txBody>
      </p:sp>
      <p:sp>
        <p:nvSpPr>
          <p:cNvPr id="3" name="Стрелка вправо 2"/>
          <p:cNvSpPr/>
          <p:nvPr/>
        </p:nvSpPr>
        <p:spPr>
          <a:xfrm rot="780000">
            <a:off x="6109796" y="4418970"/>
            <a:ext cx="1160148" cy="360040"/>
          </a:xfrm>
          <a:prstGeom prst="rightArrow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- 8636,3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3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3779912" y="980728"/>
            <a:ext cx="1000132" cy="357190"/>
          </a:xfrm>
          <a:prstGeom prst="rect">
            <a:avLst/>
          </a:prstGeom>
          <a:noFill/>
          <a:ln w="25400" cap="flat" cmpd="dbl" algn="ctr">
            <a:noFill/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prst="slope"/>
            <a:bevelB prst="slope"/>
          </a:sp3d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2012 год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164288" y="980728"/>
            <a:ext cx="1000132" cy="357190"/>
          </a:xfrm>
          <a:prstGeom prst="rect">
            <a:avLst/>
          </a:prstGeom>
          <a:noFill/>
          <a:ln w="25400" cap="flat" cmpd="dbl" algn="ctr">
            <a:noFill/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prst="slope"/>
            <a:bevelB prst="slope"/>
          </a:sp3d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2013 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7550" y="88176"/>
            <a:ext cx="84249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функциональном разрезе на 2012-2015 годы</a:t>
            </a:r>
            <a:endParaRPr lang="ru-RU" sz="2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716016" y="1124744"/>
          <a:ext cx="5976663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Выноска 2 (граница и черта) 11"/>
          <p:cNvSpPr/>
          <p:nvPr/>
        </p:nvSpPr>
        <p:spPr>
          <a:xfrm>
            <a:off x="6876256" y="1268760"/>
            <a:ext cx="504056" cy="28803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5743"/>
              <a:gd name="adj6" fmla="val -8579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-612576" y="764704"/>
          <a:ext cx="50405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0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оугольник 14"/>
          <p:cNvSpPr/>
          <p:nvPr/>
        </p:nvSpPr>
        <p:spPr bwMode="auto">
          <a:xfrm>
            <a:off x="3851920" y="3645024"/>
            <a:ext cx="1000132" cy="357190"/>
          </a:xfrm>
          <a:prstGeom prst="rect">
            <a:avLst/>
          </a:prstGeom>
          <a:noFill/>
          <a:ln w="25400" cap="flat" cmpd="dbl" algn="ctr">
            <a:noFill/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prst="slope"/>
            <a:bevelB prst="slope"/>
          </a:sp3d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4788024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Прямоугольник 16"/>
          <p:cNvSpPr/>
          <p:nvPr/>
        </p:nvSpPr>
        <p:spPr bwMode="auto">
          <a:xfrm>
            <a:off x="7380312" y="3717032"/>
            <a:ext cx="1000132" cy="357190"/>
          </a:xfrm>
          <a:prstGeom prst="rect">
            <a:avLst/>
          </a:prstGeom>
          <a:noFill/>
          <a:ln w="25400" cap="flat" cmpd="dbl" algn="ctr">
            <a:noFill/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prst="slope"/>
            <a:bevelB prst="slope"/>
          </a:sp3d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18" name="Выноска 2 (граница и черта) 17"/>
          <p:cNvSpPr/>
          <p:nvPr/>
        </p:nvSpPr>
        <p:spPr>
          <a:xfrm>
            <a:off x="4067944" y="1484784"/>
            <a:ext cx="432048" cy="216024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42236"/>
              <a:gd name="adj6" fmla="val -47976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97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52736"/>
          </a:xfrm>
        </p:spPr>
        <p:txBody>
          <a:bodyPr>
            <a:normAutofit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сфере физической культуры и спорта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564904"/>
            <a:ext cx="8280920" cy="187220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342900" indent="-342900"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массовой физической культуры и спорта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Увеличение количества занимающихся физической культурой и спортом в общей численности населения сельского поселения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спортсменов в поселении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медалей, завоеванных спортсменами поселения</a:t>
            </a: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484784"/>
            <a:ext cx="8280920" cy="86409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сельского поселения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расположен спортивный комплекс (адрес: ул.Рыбников 23)</a:t>
            </a:r>
          </a:p>
          <a:p>
            <a:pPr marL="342900" indent="-34290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Кадровый состав: инструктор-методист; инструктор по спорту, МОП.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4653136"/>
            <a:ext cx="8280920" cy="201622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бюджете поселения на 2013 год и плановый период  2014-2015 года предусмотрено: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заработной платы работников в сфере физической культуры и спорта на 5% ежегодно;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 спортсменов поселения за высокие достижения в спорте;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 инструкторов подготовивших медалистов;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спорткомлекса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2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52736"/>
          </a:xfrm>
        </p:spPr>
        <p:txBody>
          <a:bodyPr>
            <a:normAutofit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сфере культуры и кинематографии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564904"/>
            <a:ext cx="8280920" cy="187220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342900" indent="-342900" algn="ctr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качества услуг, предоставляемых в сфере культуры, искусства и кинематографии населению сельского поселения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количества детей, привлекаемых к участию в творческих мероприятиях с целью увеличения числа выявленных юных талантов и их поддержки</a:t>
            </a: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484784"/>
            <a:ext cx="8280920" cy="93610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сельского поселения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расположен дом культуры</a:t>
            </a:r>
          </a:p>
          <a:p>
            <a:pPr marL="342900" indent="-34290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(Муниципальное казенное учреждение «Сельский дом культуры сельского поселения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342900" indent="-34290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ул.Новая 16)</a:t>
            </a:r>
          </a:p>
          <a:p>
            <a:pPr marL="342900" indent="-342900"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Кадровый состав: Директор, художественный руководитель, методисты, киномеханик, МОП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509120"/>
            <a:ext cx="8280920" cy="216024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бюджете поселения на 2013 год и плановый период  2014-2015 года предусмотрено: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заработной платы работников в сфере культуры и кинематографии на 5% ежегодно;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 детей, привлекаемых к участию в творческих мероприятиях;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 детей за высокие результаты конкурсах проводимых в сфере культуры 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кинематоргафии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 работников подготовивших призеров;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 дома культуры.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2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357298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 формирования и направления расходования дорожного фонда Ханты-Мансийского автономного округа –Югры в 2013-2015 годах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24957" y="3127162"/>
            <a:ext cx="2428892" cy="171451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Дорожный фонд автономного круга,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2013 год – 1925,0;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год – 2021,0;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2015 год – 2122,0.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60232" y="3429000"/>
            <a:ext cx="1670472" cy="576064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2" name="Скругленный прямоугольник 11"/>
          <p:cNvSpPr/>
          <p:nvPr/>
        </p:nvSpPr>
        <p:spPr>
          <a:xfrm>
            <a:off x="2843808" y="1556792"/>
            <a:ext cx="1773007" cy="933176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0" name="Скругленный прямоугольник 9"/>
          <p:cNvSpPr/>
          <p:nvPr/>
        </p:nvSpPr>
        <p:spPr>
          <a:xfrm>
            <a:off x="4788024" y="1556792"/>
            <a:ext cx="1797945" cy="1008112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22" name="Скругленный прямоугольник 21"/>
          <p:cNvSpPr/>
          <p:nvPr/>
        </p:nvSpPr>
        <p:spPr>
          <a:xfrm>
            <a:off x="931410" y="3214686"/>
            <a:ext cx="1815730" cy="764995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grpSp>
        <p:nvGrpSpPr>
          <p:cNvPr id="3" name="Группа 64"/>
          <p:cNvGrpSpPr/>
          <p:nvPr/>
        </p:nvGrpSpPr>
        <p:grpSpPr>
          <a:xfrm>
            <a:off x="571472" y="4222236"/>
            <a:ext cx="7971082" cy="2492912"/>
            <a:chOff x="69895" y="4158147"/>
            <a:chExt cx="7971082" cy="2492912"/>
          </a:xfrm>
        </p:grpSpPr>
        <p:grpSp>
          <p:nvGrpSpPr>
            <p:cNvPr id="6" name="Группа 49"/>
            <p:cNvGrpSpPr/>
            <p:nvPr/>
          </p:nvGrpSpPr>
          <p:grpSpPr>
            <a:xfrm>
              <a:off x="69895" y="4342958"/>
              <a:ext cx="6850446" cy="2308101"/>
              <a:chOff x="69895" y="4342958"/>
              <a:chExt cx="6850446" cy="2308101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4705763" y="5451428"/>
                <a:ext cx="2214578" cy="1199631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lIns="36000" tIns="0" rIns="36000" bIns="0"/>
              <a:lstStyle/>
              <a:p>
                <a:pPr algn="ctr"/>
                <a:r>
                  <a:rPr lang="ru-RU" sz="1000" dirty="0" smtClean="0">
                    <a:latin typeface="Times New Roman" pitchFamily="18" charset="0"/>
                    <a:cs typeface="Times New Roman" pitchFamily="18" charset="0"/>
                  </a:rPr>
                  <a:t>капитальный ремонт и ремонт дворовых территорий многоквартирных домов, проездов к дворовым территориям многоквартирных домов населенного пункта</a:t>
                </a:r>
                <a:endParaRPr lang="ru-RU" sz="1000" dirty="0"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69895" y="4342958"/>
                <a:ext cx="2286016" cy="1170000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square" lIns="72000" tIns="0" rIns="72000" bIns="0"/>
              <a:lstStyle/>
              <a:p>
                <a:pPr algn="ctr"/>
                <a:r>
                  <a:rPr lang="ru-RU" sz="1000" dirty="0" smtClean="0">
                    <a:latin typeface="Times New Roman" pitchFamily="18" charset="0"/>
                    <a:cs typeface="Times New Roman" pitchFamily="18" charset="0"/>
                  </a:rPr>
                  <a:t>ремонту и содержанию автомобильных дорог общего пользования местного значения в границах населенного пункта и искусственных сооружений на них</a:t>
                </a:r>
                <a:endParaRPr lang="ru-RU" sz="1000" dirty="0"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Скругленный прямоугольник 71"/>
              <p:cNvSpPr/>
              <p:nvPr/>
            </p:nvSpPr>
            <p:spPr>
              <a:xfrm>
                <a:off x="1491053" y="5650927"/>
                <a:ext cx="2285984" cy="928694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lIns="72000" tIns="0" rIns="72000" bIns="0" anchor="ctr" anchorCtr="0"/>
              <a:lstStyle/>
              <a:p>
                <a:pPr algn="ctr"/>
                <a:r>
                  <a:rPr lang="ru-RU" sz="1000" dirty="0" smtClean="0">
                    <a:latin typeface="Times New Roman" pitchFamily="18" charset="0"/>
                    <a:cs typeface="Times New Roman" pitchFamily="18" charset="0"/>
                  </a:rPr>
                  <a:t>обустройство автомобильных дорог общего пользования местного значения в границах населенного пункта в целях повышения безопасности дорожного движения</a:t>
                </a:r>
                <a:endParaRPr lang="ru-RU" sz="1000" dirty="0"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3" name="Скругленный прямоугольник 52"/>
            <p:cNvSpPr/>
            <p:nvPr/>
          </p:nvSpPr>
          <p:spPr>
            <a:xfrm>
              <a:off x="6156379" y="4158147"/>
              <a:ext cx="1884598" cy="118111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lIns="72000" tIns="0" rIns="72000" bIns="0" anchor="ctr" anchorCtr="0"/>
            <a:lstStyle/>
            <a:p>
              <a:pPr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осуществление иных мероприятий в отношении автомобильных дорог общего пользования местного значения в границах населенного пункта</a:t>
              </a:r>
              <a:endParaRPr lang="ru-RU" sz="1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99592" y="3284984"/>
            <a:ext cx="1872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безвозмездных поступлений от физических и юридических лиц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11560" y="1844824"/>
            <a:ext cx="1944215" cy="933782"/>
            <a:chOff x="611560" y="1844824"/>
            <a:chExt cx="1944215" cy="93378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3568" y="1844824"/>
              <a:ext cx="1791791" cy="926168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611560" y="1916832"/>
              <a:ext cx="194421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эксплуатация и использование имущества, автомобильных дорог, находящихся в собственности поселения</a:t>
              </a:r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1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915816" y="1700808"/>
            <a:ext cx="1657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плата в счет возмещения вреда, причиняемого автомобильным дорогам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8024" y="1628800"/>
            <a:ext cx="19288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плата за оказание услуг по присоединению объектов дорожного сервиса к автомобильным дорогам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660232" y="3573016"/>
            <a:ext cx="1627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 rot="3977225">
            <a:off x="3025896" y="4467327"/>
            <a:ext cx="343662" cy="563863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низ 57"/>
          <p:cNvSpPr/>
          <p:nvPr/>
        </p:nvSpPr>
        <p:spPr>
          <a:xfrm rot="17280000">
            <a:off x="2991269" y="3540864"/>
            <a:ext cx="343662" cy="419553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 rot="20144063">
            <a:off x="5532326" y="4974305"/>
            <a:ext cx="343662" cy="47056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 rot="16584996">
            <a:off x="6132259" y="4207902"/>
            <a:ext cx="343662" cy="541307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 rot="1669608">
            <a:off x="3723542" y="5054164"/>
            <a:ext cx="343662" cy="461473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 rot="17953532">
            <a:off x="2772691" y="2836573"/>
            <a:ext cx="343662" cy="36858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низ 76"/>
          <p:cNvSpPr/>
          <p:nvPr/>
        </p:nvSpPr>
        <p:spPr>
          <a:xfrm>
            <a:off x="3707904" y="2636912"/>
            <a:ext cx="343662" cy="36858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 rot="5400000">
            <a:off x="6168638" y="3632562"/>
            <a:ext cx="343662" cy="36858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5508104" y="2708920"/>
            <a:ext cx="343662" cy="36858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6732240" y="2204864"/>
            <a:ext cx="1670472" cy="984242"/>
            <a:chOff x="6732240" y="1844824"/>
            <a:chExt cx="1670472" cy="984242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6732240" y="1844824"/>
              <a:ext cx="1670472" cy="984242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6" name="TextBox 35"/>
            <p:cNvSpPr txBox="1"/>
            <p:nvPr/>
          </p:nvSpPr>
          <p:spPr>
            <a:xfrm>
              <a:off x="6732240" y="1844824"/>
              <a:ext cx="16278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000" dirty="0" smtClean="0">
                  <a:latin typeface="Times New Roman" pitchFamily="18" charset="0"/>
                  <a:cs typeface="Times New Roman" pitchFamily="18" charset="0"/>
                </a:rPr>
                <a:t>поступления межбюджетных трансфертов из бюджетов других уровней </a:t>
              </a:r>
            </a:p>
          </p:txBody>
        </p:sp>
      </p:grpSp>
      <p:sp>
        <p:nvSpPr>
          <p:cNvPr id="38" name="Стрелка вниз 37"/>
          <p:cNvSpPr/>
          <p:nvPr/>
        </p:nvSpPr>
        <p:spPr>
          <a:xfrm rot="3946321">
            <a:off x="6222921" y="2900967"/>
            <a:ext cx="343662" cy="36858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5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167" cy="1055687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обеспечение национальной безопасности и правоохранительной деятельности на 2012-2015 годы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556792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63653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и численность работников органов государственной власти автономного округа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2009-2015 годах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484784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7544" y="1700808"/>
          <a:ext cx="8280920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622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9552" y="442705"/>
            <a:ext cx="88924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закона о бюджете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2013 год и на плановый период 2014 и 2015 годов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79397" y="2486099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6.10.2003г. №131-ФЗ «Об общих принципах организации местного самоуправления в Российской Федерации»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84064" y="1910036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Бюджетный кодекс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3416" y="3417845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Устав сельского поселения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5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83880" cy="105156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бюджетной и долговой политики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2013-2015 годы: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1916832"/>
            <a:ext cx="8496944" cy="4536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1950" indent="-36195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человеческого капитала округа;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социального благосостояния и качества жизни граждан сельского поселения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устойчивого развития и модернизации экономики поселения;</a:t>
            </a:r>
          </a:p>
          <a:p>
            <a:pPr>
              <a:buClr>
                <a:schemeClr val="accent2">
                  <a:lumMod val="75000"/>
                </a:schemeClr>
              </a:buCl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1363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7099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бюджетной политики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2013-2015 годы: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395536" y="1628800"/>
            <a:ext cx="8496944" cy="48245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7800" indent="-177800"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долгосрочной сбалансированности бюджета сельского поселения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путем внедрения долгосрочного стратегического планирования;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77800"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условий для формирования и исполнения бюджета сельского поселения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2013-2015 годы;</a:t>
            </a:r>
          </a:p>
          <a:p>
            <a:pPr marL="177800" indent="-177800">
              <a:buFont typeface="Wingdings" pitchFamily="2" charset="2"/>
              <a:buChar char="v"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77800"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бюджетных расходов;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77800"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дальнейшее развитие системы межбюджетных отношений;</a:t>
            </a:r>
          </a:p>
          <a:p>
            <a:pPr marL="177800" indent="-177800">
              <a:buFont typeface="Wingdings" pitchFamily="2" charset="2"/>
              <a:buChar char="v"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77800">
              <a:buFont typeface="Wingdings" pitchFamily="2" charset="2"/>
              <a:buChar char="v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прозрачности и открытости бюджетного процесса</a:t>
            </a:r>
          </a:p>
          <a:p>
            <a:endParaRPr lang="ru-RU" sz="19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97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6889598"/>
              </p:ext>
            </p:extLst>
          </p:nvPr>
        </p:nvGraphicFramePr>
        <p:xfrm>
          <a:off x="179512" y="1484785"/>
          <a:ext cx="8834476" cy="524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679"/>
                <a:gridCol w="1094367"/>
                <a:gridCol w="1134386"/>
                <a:gridCol w="792088"/>
                <a:gridCol w="1152128"/>
                <a:gridCol w="1006486"/>
                <a:gridCol w="1081746"/>
                <a:gridCol w="913596"/>
              </a:tblGrid>
              <a:tr h="680211">
                <a:tc rowSpan="2">
                  <a:txBody>
                    <a:bodyPr/>
                    <a:lstStyle/>
                    <a:p>
                      <a:pPr marL="0" algn="ctr" eaLnBrk="1" hangingPunct="1"/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eaLnBrk="1" hangingPunct="1"/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eaLnBrk="1" hangingPunct="1"/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 год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 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eaLnBrk="1" hangingPunct="1"/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 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eaLnBrk="1" hangingPunct="1"/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23429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к 2012 году, %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к 2013 году,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 к 2014 году, 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/>
                </a:tc>
              </a:tr>
              <a:tr h="545386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тыс. рублей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61373,6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101662,8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36014,9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-64,6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27378,6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-23,9</a:t>
                      </a:r>
                    </a:p>
                  </a:txBody>
                  <a:tcPr marL="68580" marR="68580" marT="0" marB="0" anchor="ctr"/>
                </a:tc>
              </a:tr>
              <a:tr h="545386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тыс. рублей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58890,8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104807,1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36014,9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-65,6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27378,6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-23,9</a:t>
                      </a:r>
                    </a:p>
                  </a:txBody>
                  <a:tcPr marL="68580" marR="68580" marT="0" marB="0" anchor="ctr"/>
                </a:tc>
              </a:tr>
              <a:tr h="1004658">
                <a:tc>
                  <a:txBody>
                    <a:bodyPr/>
                    <a:lstStyle/>
                    <a:p>
                      <a:pPr marL="0" algn="l" eaLnBrk="1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условно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утверждаемые расходы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900,4</a:t>
                      </a:r>
                    </a:p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 2,5% от расходов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1368,9</a:t>
                      </a:r>
                    </a:p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 5,0 %от расходов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30624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</a:p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2482,8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-3144,3</a:t>
                      </a:r>
                    </a:p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229870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spcBef>
                <a:spcPct val="0"/>
              </a:spcBef>
              <a:buNone/>
            </a:pP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сельского поселения </a:t>
            </a:r>
            <a:r>
              <a:rPr lang="ru-RU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2013 год и на плановый период 2014 и 2015 годов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6889598"/>
              </p:ext>
            </p:extLst>
          </p:nvPr>
        </p:nvGraphicFramePr>
        <p:xfrm>
          <a:off x="179513" y="1186708"/>
          <a:ext cx="4392487" cy="4931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1"/>
                <a:gridCol w="936104"/>
                <a:gridCol w="952708"/>
                <a:gridCol w="775484"/>
              </a:tblGrid>
              <a:tr h="1432630">
                <a:tc>
                  <a:txBody>
                    <a:bodyPr/>
                    <a:lstStyle/>
                    <a:p>
                      <a:pPr marL="0" algn="ctr" eaLnBrk="1" hangingPunct="1"/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eaLnBrk="1" hangingPunct="1"/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eaLnBrk="1" hangingPunct="1"/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eaLnBrk="1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3568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тыс. рублей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67977,1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61373,6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90,3%</a:t>
                      </a:r>
                    </a:p>
                  </a:txBody>
                  <a:tcPr marL="68580" marR="68580" marT="0" marB="0" anchor="ctr"/>
                </a:tc>
              </a:tr>
              <a:tr h="643568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тыс. рублей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68638,5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58890,8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85,8%</a:t>
                      </a:r>
                    </a:p>
                  </a:txBody>
                  <a:tcPr marL="68580" marR="68580" marT="0" marB="0" anchor="ctr"/>
                </a:tc>
              </a:tr>
              <a:tr h="1034694">
                <a:tc>
                  <a:txBody>
                    <a:bodyPr/>
                    <a:lstStyle/>
                    <a:p>
                      <a:pPr marL="0" algn="l" eaLnBrk="1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условно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утверждаемые расходы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68580" algn="ctr" eaLnBrk="1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5318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</a:p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0" marR="0" indent="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-661,4</a:t>
                      </a:r>
                    </a:p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2482,8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68580" algn="ctr" defTabSz="914400" rtl="0" eaLnBrk="1" latinLnBrk="0" hangingPunct="1">
                        <a:spcAft>
                          <a:spcPts val="0"/>
                        </a:spcAft>
                      </a:pPr>
                      <a:endParaRPr kumimoji="0"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229871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spcBef>
                <a:spcPct val="0"/>
              </a:spcBef>
              <a:buNone/>
            </a:pP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исполнения бюджета сельского поселения </a:t>
            </a:r>
            <a:r>
              <a:rPr lang="ru-RU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2012 год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823520" y="1196752"/>
          <a:ext cx="4320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60032" y="170080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86409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2012-2015года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499992" y="1268760"/>
            <a:ext cx="936143" cy="4896544"/>
            <a:chOff x="2376264" y="144016"/>
            <a:chExt cx="936143" cy="4896544"/>
          </a:xfrm>
        </p:grpSpPr>
        <p:sp>
          <p:nvSpPr>
            <p:cNvPr id="10" name="Правая фигурная скобка 9"/>
            <p:cNvSpPr/>
            <p:nvPr/>
          </p:nvSpPr>
          <p:spPr>
            <a:xfrm>
              <a:off x="2376264" y="144016"/>
              <a:ext cx="144016" cy="4896544"/>
            </a:xfrm>
            <a:prstGeom prst="rightBrace">
              <a:avLst>
                <a:gd name="adj1" fmla="val 151948"/>
                <a:gd name="adj2" fmla="val 44381"/>
              </a:avLst>
            </a:prstGeom>
            <a:noFill/>
            <a:ln w="12700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TextBox 1"/>
            <p:cNvSpPr txBox="1"/>
            <p:nvPr/>
          </p:nvSpPr>
          <p:spPr>
            <a:xfrm>
              <a:off x="2448272" y="2520280"/>
              <a:ext cx="864135" cy="42207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101662,8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8388424" y="1700808"/>
            <a:ext cx="936143" cy="4536504"/>
            <a:chOff x="2376264" y="144016"/>
            <a:chExt cx="936143" cy="4896544"/>
          </a:xfrm>
        </p:grpSpPr>
        <p:sp>
          <p:nvSpPr>
            <p:cNvPr id="13" name="Правая фигурная скобка 12"/>
            <p:cNvSpPr/>
            <p:nvPr/>
          </p:nvSpPr>
          <p:spPr>
            <a:xfrm>
              <a:off x="2376264" y="144016"/>
              <a:ext cx="144016" cy="4896544"/>
            </a:xfrm>
            <a:prstGeom prst="rightBrace">
              <a:avLst>
                <a:gd name="adj1" fmla="val 151948"/>
                <a:gd name="adj2" fmla="val 44381"/>
              </a:avLst>
            </a:prstGeom>
            <a:noFill/>
            <a:ln w="12700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2448272" y="2520280"/>
              <a:ext cx="864135" cy="42207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27378,6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444208" y="1268760"/>
            <a:ext cx="936143" cy="4896544"/>
            <a:chOff x="2376264" y="144016"/>
            <a:chExt cx="936143" cy="4896544"/>
          </a:xfrm>
        </p:grpSpPr>
        <p:sp>
          <p:nvSpPr>
            <p:cNvPr id="16" name="Правая фигурная скобка 15"/>
            <p:cNvSpPr/>
            <p:nvPr/>
          </p:nvSpPr>
          <p:spPr>
            <a:xfrm>
              <a:off x="2376264" y="144016"/>
              <a:ext cx="144016" cy="4896544"/>
            </a:xfrm>
            <a:prstGeom prst="rightBrace">
              <a:avLst>
                <a:gd name="adj1" fmla="val 151948"/>
                <a:gd name="adj2" fmla="val 44381"/>
              </a:avLst>
            </a:prstGeom>
            <a:noFill/>
            <a:ln w="12700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2448272" y="2520280"/>
              <a:ext cx="864135" cy="42207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36014,9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Стрелка вправо 17"/>
          <p:cNvSpPr/>
          <p:nvPr/>
        </p:nvSpPr>
        <p:spPr>
          <a:xfrm rot="20371616">
            <a:off x="2471469" y="1231419"/>
            <a:ext cx="1119899" cy="543662"/>
          </a:xfrm>
          <a:prstGeom prst="rightArrow">
            <a:avLst>
              <a:gd name="adj1" fmla="val 57414"/>
              <a:gd name="adj2" fmla="val 1192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+</a:t>
            </a:r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289,2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774711">
            <a:off x="4321108" y="1260864"/>
            <a:ext cx="1272245" cy="476385"/>
          </a:xfrm>
          <a:prstGeom prst="rightArrow">
            <a:avLst>
              <a:gd name="adj1" fmla="val 57414"/>
              <a:gd name="adj2" fmla="val 1192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-65647,9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1188847">
            <a:off x="6409340" y="1332872"/>
            <a:ext cx="1272245" cy="476385"/>
          </a:xfrm>
          <a:prstGeom prst="rightArrow">
            <a:avLst>
              <a:gd name="adj1" fmla="val 57414"/>
              <a:gd name="adj2" fmla="val 11922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>
            <a:bevelT w="165100" prst="coolSlan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-8636,3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51520" y="908720"/>
            <a:ext cx="8640960" cy="5949280"/>
            <a:chOff x="251520" y="908720"/>
            <a:chExt cx="8640960" cy="5949280"/>
          </a:xfrm>
        </p:grpSpPr>
        <p:graphicFrame>
          <p:nvGraphicFramePr>
            <p:cNvPr id="8" name="Диаграмма 7"/>
            <p:cNvGraphicFramePr/>
            <p:nvPr/>
          </p:nvGraphicFramePr>
          <p:xfrm>
            <a:off x="251520" y="1124744"/>
            <a:ext cx="8640960" cy="57332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395536" y="90872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 smtClean="0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dirty="0" smtClean="0"/>
                <a:t>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964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4257" y="188640"/>
            <a:ext cx="828091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и структура налоговых доходов </a:t>
            </a:r>
            <a:b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автономного округа на 2012-2015 годы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268760"/>
          <a:ext cx="453650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83968" y="1340768"/>
          <a:ext cx="48600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3374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7" y="260648"/>
            <a:ext cx="8657151" cy="9120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сельского поселения </a:t>
            </a:r>
            <a:r>
              <a:rPr lang="ru-RU" sz="26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Аган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2012-2015 годы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677834"/>
              </p:ext>
            </p:extLst>
          </p:nvPr>
        </p:nvGraphicFramePr>
        <p:xfrm>
          <a:off x="107504" y="1700808"/>
          <a:ext cx="8928992" cy="3450713"/>
        </p:xfrm>
        <a:graphic>
          <a:graphicData uri="http://schemas.openxmlformats.org/drawingml/2006/table">
            <a:tbl>
              <a:tblPr>
                <a:solidFill>
                  <a:srgbClr val="CCCCFF"/>
                </a:solidFill>
                <a:tableStyleId>{69CF1AB2-1976-4502-BF36-3FF5EA218861}</a:tableStyleId>
              </a:tblPr>
              <a:tblGrid>
                <a:gridCol w="3600400"/>
                <a:gridCol w="1368152"/>
                <a:gridCol w="1296144"/>
                <a:gridCol w="1368152"/>
                <a:gridCol w="1296144"/>
              </a:tblGrid>
              <a:tr h="3571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3694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</a:t>
                      </a:r>
                      <a:b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3794,1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3755,7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3694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субсидии бюджетам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92,5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129,1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158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поселений на поддержку мер по обеспечению сбалансированности бюджетов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54680,9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94060,9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29427,7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36947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поселений на государственную регистрацию актов гражданского состояния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232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 бюджетам поселений на осуществление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первичного воинского учета на территориях, где отсутствуют военные комиссариаты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232,1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5517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трансферты,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передаваемые бюджетам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814,8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  <a:tr h="3694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400" b="1" i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БЕЗВОЗМЕЗДНЫХ ПОСТУПЛЕНИЙ</a:t>
                      </a:r>
                      <a:endParaRPr lang="ru-RU" sz="1400" b="1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58982,1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99393,8  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34809,9 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25912,5  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29" marR="5029" marT="5029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5D5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23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1417</Words>
  <Application>Microsoft Office PowerPoint</Application>
  <PresentationFormat>Экран (4:3)</PresentationFormat>
  <Paragraphs>274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DesignTemplate</vt:lpstr>
      <vt:lpstr>ЗАКОН О БЮДЖЕТЕ  СЕЛЬСКОГО ПОСЕЛЕНИЯ АГАН НА 2013 ГОД И НА ПЛАНОВЫЙ ПЕРИОД  2014 И 2015 ГОДОВ </vt:lpstr>
      <vt:lpstr>Слайд 2</vt:lpstr>
      <vt:lpstr>Цели бюджетной и долговой политики сельского поселения Аган на 2013-2015 годы:</vt:lpstr>
      <vt:lpstr>Задачи бюджетной политики сельского поселения Аган  на 2013-2015 годы:</vt:lpstr>
      <vt:lpstr>Основные параметры бюджета сельского поселения Аган на 2013 год и на плановый период 2014 и 2015 годов</vt:lpstr>
      <vt:lpstr>Оценка исполнения бюджета сельского поселения Аган за 2012 год</vt:lpstr>
      <vt:lpstr>Доходы бюджета сельского поселения Аган за 2012-2015года</vt:lpstr>
      <vt:lpstr>Слайд 8</vt:lpstr>
      <vt:lpstr>Слайд 9</vt:lpstr>
      <vt:lpstr>Новации, учтенные в проектировках бюджета автономного округа на 2013 год и на плановый период 2014 и 2015 годов</vt:lpstr>
      <vt:lpstr>Слайд 11</vt:lpstr>
      <vt:lpstr>Слайд 12</vt:lpstr>
      <vt:lpstr>Расходы сельского поселения Аган в сфере физической культуры и спорта</vt:lpstr>
      <vt:lpstr>Расходы сельского поселения Аган в сфере культуры и кинематографии</vt:lpstr>
      <vt:lpstr>Источники формирования и направления расходования дорожного фонда Ханты-Мансийского автономного округа –Югры в 2013-2015 годах</vt:lpstr>
      <vt:lpstr>Расходы бюджета сельского поселения Аган на обеспечение национальной безопасности и правоохранительной деятельности на 2012-2015 годы</vt:lpstr>
      <vt:lpstr>Расходы и численность работников органов государственной власти автономного округа  в 2009-2015 годах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2012-09-04T13:14:16Z</dcterms:created>
  <dcterms:modified xsi:type="dcterms:W3CDTF">2013-08-16T10:16:15Z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