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5" r:id="rId6"/>
    <p:sldId id="261" r:id="rId7"/>
    <p:sldId id="263" r:id="rId8"/>
    <p:sldId id="262" r:id="rId9"/>
    <p:sldId id="264" r:id="rId10"/>
    <p:sldId id="268" r:id="rId11"/>
    <p:sldId id="271" r:id="rId12"/>
    <p:sldId id="272" r:id="rId13"/>
    <p:sldId id="269" r:id="rId14"/>
    <p:sldId id="273" r:id="rId15"/>
    <p:sldId id="266" r:id="rId16"/>
    <p:sldId id="270" r:id="rId1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30" y="-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80EAE8-8188-4692-B8C2-A23C3DF5C99C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72B46159-B413-4EEA-881B-ACEC93C7D9DD}">
      <dgm:prSet phldrT="[Текст]"/>
      <dgm:spPr/>
      <dgm:t>
        <a:bodyPr/>
        <a:lstStyle/>
        <a:p>
          <a:r>
            <a:rPr lang="ru-RU" dirty="0" smtClean="0"/>
            <a:t>Доходы 94 994,4 тыс. руб. </a:t>
          </a:r>
          <a:endParaRPr lang="ru-RU" dirty="0"/>
        </a:p>
      </dgm:t>
    </dgm:pt>
    <dgm:pt modelId="{8E4824CB-6ED4-493A-B2EC-F259995A9555}" type="parTrans" cxnId="{0F338953-4AD8-497E-A2A7-162C512C3C96}">
      <dgm:prSet/>
      <dgm:spPr/>
      <dgm:t>
        <a:bodyPr/>
        <a:lstStyle/>
        <a:p>
          <a:endParaRPr lang="ru-RU"/>
        </a:p>
      </dgm:t>
    </dgm:pt>
    <dgm:pt modelId="{CF0FE65E-E7B7-406D-86A9-552138E18A1C}" type="sibTrans" cxnId="{0F338953-4AD8-497E-A2A7-162C512C3C96}">
      <dgm:prSet/>
      <dgm:spPr/>
      <dgm:t>
        <a:bodyPr/>
        <a:lstStyle/>
        <a:p>
          <a:endParaRPr lang="ru-RU"/>
        </a:p>
      </dgm:t>
    </dgm:pt>
    <dgm:pt modelId="{256D2CEC-2BF9-45FD-9B8D-22D3E97C7094}">
      <dgm:prSet phldrT="[Текст]"/>
      <dgm:spPr/>
      <dgm:t>
        <a:bodyPr/>
        <a:lstStyle/>
        <a:p>
          <a:r>
            <a:rPr lang="ru-RU" dirty="0" smtClean="0"/>
            <a:t>Расходы 92 001,0 тыс. руб.</a:t>
          </a:r>
          <a:endParaRPr lang="ru-RU" dirty="0"/>
        </a:p>
      </dgm:t>
    </dgm:pt>
    <dgm:pt modelId="{8A5903AF-DB75-4575-94D2-E1FED8B76CD6}" type="parTrans" cxnId="{F3EC0017-02EA-4C87-B01D-33B70B6E6E80}">
      <dgm:prSet/>
      <dgm:spPr/>
      <dgm:t>
        <a:bodyPr/>
        <a:lstStyle/>
        <a:p>
          <a:endParaRPr lang="ru-RU"/>
        </a:p>
      </dgm:t>
    </dgm:pt>
    <dgm:pt modelId="{6C66DD39-5768-45D3-93FE-835E12B8A8F0}" type="sibTrans" cxnId="{F3EC0017-02EA-4C87-B01D-33B70B6E6E80}">
      <dgm:prSet/>
      <dgm:spPr/>
      <dgm:t>
        <a:bodyPr/>
        <a:lstStyle/>
        <a:p>
          <a:endParaRPr lang="ru-RU"/>
        </a:p>
      </dgm:t>
    </dgm:pt>
    <dgm:pt modelId="{B659001C-665E-400A-8894-C4C91458304A}">
      <dgm:prSet phldrT="[Текст]"/>
      <dgm:spPr/>
      <dgm:t>
        <a:bodyPr/>
        <a:lstStyle/>
        <a:p>
          <a:endParaRPr lang="ru-RU" dirty="0" smtClean="0"/>
        </a:p>
        <a:p>
          <a:endParaRPr lang="ru-RU" dirty="0" smtClean="0"/>
        </a:p>
        <a:p>
          <a:r>
            <a:rPr lang="ru-RU" dirty="0" smtClean="0"/>
            <a:t>Дефицит  (-) </a:t>
          </a:r>
        </a:p>
        <a:p>
          <a:r>
            <a:rPr lang="ru-RU" dirty="0" smtClean="0"/>
            <a:t>Профицит (+) + 2 993,4 тыс. руб.</a:t>
          </a:r>
        </a:p>
        <a:p>
          <a:endParaRPr lang="ru-RU" dirty="0" smtClean="0"/>
        </a:p>
        <a:p>
          <a:endParaRPr lang="ru-RU" dirty="0"/>
        </a:p>
      </dgm:t>
    </dgm:pt>
    <dgm:pt modelId="{B26F51C5-EB4D-4553-9EA7-75DA32235E99}" type="parTrans" cxnId="{A700D5F7-4301-478C-A67B-F199EADC9242}">
      <dgm:prSet/>
      <dgm:spPr/>
      <dgm:t>
        <a:bodyPr/>
        <a:lstStyle/>
        <a:p>
          <a:endParaRPr lang="ru-RU"/>
        </a:p>
      </dgm:t>
    </dgm:pt>
    <dgm:pt modelId="{FD4E57C3-1B33-4A9F-BDDF-3B39FF6AF366}" type="sibTrans" cxnId="{A700D5F7-4301-478C-A67B-F199EADC9242}">
      <dgm:prSet/>
      <dgm:spPr/>
      <dgm:t>
        <a:bodyPr/>
        <a:lstStyle/>
        <a:p>
          <a:endParaRPr lang="ru-RU"/>
        </a:p>
      </dgm:t>
    </dgm:pt>
    <dgm:pt modelId="{FD6A7AB3-0503-402D-9119-27C34E504C99}" type="pres">
      <dgm:prSet presAssocID="{7980EAE8-8188-4692-B8C2-A23C3DF5C99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74DF59-E150-4ED4-AF0F-73276B1F2901}" type="pres">
      <dgm:prSet presAssocID="{72B46159-B413-4EEA-881B-ACEC93C7D9DD}" presName="parentLin" presStyleCnt="0"/>
      <dgm:spPr/>
    </dgm:pt>
    <dgm:pt modelId="{4BA85C33-D23D-43CF-9963-30A017353418}" type="pres">
      <dgm:prSet presAssocID="{72B46159-B413-4EEA-881B-ACEC93C7D9D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E3EEB3B-A739-4B8E-BF02-54964A2076E0}" type="pres">
      <dgm:prSet presAssocID="{72B46159-B413-4EEA-881B-ACEC93C7D9DD}" presName="parentText" presStyleLbl="node1" presStyleIdx="0" presStyleCnt="3" custLinFactNeighborX="2262" custLinFactNeighborY="-685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AD245C-4915-42EB-93EA-CDE802BF7989}" type="pres">
      <dgm:prSet presAssocID="{72B46159-B413-4EEA-881B-ACEC93C7D9DD}" presName="negativeSpace" presStyleCnt="0"/>
      <dgm:spPr/>
    </dgm:pt>
    <dgm:pt modelId="{1016E85E-1D9D-4EA0-8DEB-9E0EC48411DA}" type="pres">
      <dgm:prSet presAssocID="{72B46159-B413-4EEA-881B-ACEC93C7D9DD}" presName="childText" presStyleLbl="conFgAcc1" presStyleIdx="0" presStyleCnt="3">
        <dgm:presLayoutVars>
          <dgm:bulletEnabled val="1"/>
        </dgm:presLayoutVars>
      </dgm:prSet>
      <dgm:spPr/>
    </dgm:pt>
    <dgm:pt modelId="{ADB1A38E-C35D-44E5-9292-F3F81C7BEE62}" type="pres">
      <dgm:prSet presAssocID="{CF0FE65E-E7B7-406D-86A9-552138E18A1C}" presName="spaceBetweenRectangles" presStyleCnt="0"/>
      <dgm:spPr/>
    </dgm:pt>
    <dgm:pt modelId="{88729F9D-00E2-4C13-A71B-296E3E94B138}" type="pres">
      <dgm:prSet presAssocID="{256D2CEC-2BF9-45FD-9B8D-22D3E97C7094}" presName="parentLin" presStyleCnt="0"/>
      <dgm:spPr/>
    </dgm:pt>
    <dgm:pt modelId="{194163C1-FB26-45F8-A024-92FF39E60923}" type="pres">
      <dgm:prSet presAssocID="{256D2CEC-2BF9-45FD-9B8D-22D3E97C709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EEBB484-3604-4005-A52D-85EB8B3977FF}" type="pres">
      <dgm:prSet presAssocID="{256D2CEC-2BF9-45FD-9B8D-22D3E97C709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D1FAC8-ED6C-4CDD-B8AD-F83ABC8F8702}" type="pres">
      <dgm:prSet presAssocID="{256D2CEC-2BF9-45FD-9B8D-22D3E97C7094}" presName="negativeSpace" presStyleCnt="0"/>
      <dgm:spPr/>
    </dgm:pt>
    <dgm:pt modelId="{5296AB3D-24ED-45F2-96EB-D63929757E86}" type="pres">
      <dgm:prSet presAssocID="{256D2CEC-2BF9-45FD-9B8D-22D3E97C7094}" presName="childText" presStyleLbl="conFgAcc1" presStyleIdx="1" presStyleCnt="3">
        <dgm:presLayoutVars>
          <dgm:bulletEnabled val="1"/>
        </dgm:presLayoutVars>
      </dgm:prSet>
      <dgm:spPr/>
    </dgm:pt>
    <dgm:pt modelId="{5494CF97-5F42-4B05-BACF-D2368096E1CA}" type="pres">
      <dgm:prSet presAssocID="{6C66DD39-5768-45D3-93FE-835E12B8A8F0}" presName="spaceBetweenRectangles" presStyleCnt="0"/>
      <dgm:spPr/>
    </dgm:pt>
    <dgm:pt modelId="{5B99F3F2-741F-4F58-A07B-D2171F2CB7E1}" type="pres">
      <dgm:prSet presAssocID="{B659001C-665E-400A-8894-C4C91458304A}" presName="parentLin" presStyleCnt="0"/>
      <dgm:spPr/>
    </dgm:pt>
    <dgm:pt modelId="{833D8E9E-4DDE-4651-A603-65BBA2E6046C}" type="pres">
      <dgm:prSet presAssocID="{B659001C-665E-400A-8894-C4C91458304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A431C711-D54D-4D23-B119-8FBCFABFC588}" type="pres">
      <dgm:prSet presAssocID="{B659001C-665E-400A-8894-C4C91458304A}" presName="parentText" presStyleLbl="node1" presStyleIdx="2" presStyleCnt="3" custScaleY="1709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CEFB7A-CD2D-47C4-AB95-978A7F258CE8}" type="pres">
      <dgm:prSet presAssocID="{B659001C-665E-400A-8894-C4C91458304A}" presName="negativeSpace" presStyleCnt="0"/>
      <dgm:spPr/>
    </dgm:pt>
    <dgm:pt modelId="{D9F88E9D-211F-4F1A-93A3-E9B664B08135}" type="pres">
      <dgm:prSet presAssocID="{B659001C-665E-400A-8894-C4C91458304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A124DA6-90C8-4F4A-A5F7-1278F3823564}" type="presOf" srcId="{72B46159-B413-4EEA-881B-ACEC93C7D9DD}" destId="{CE3EEB3B-A739-4B8E-BF02-54964A2076E0}" srcOrd="1" destOrd="0" presId="urn:microsoft.com/office/officeart/2005/8/layout/list1"/>
    <dgm:cxn modelId="{72B14F9F-7648-48B4-B9F0-B89E43C4C97A}" type="presOf" srcId="{256D2CEC-2BF9-45FD-9B8D-22D3E97C7094}" destId="{194163C1-FB26-45F8-A024-92FF39E60923}" srcOrd="0" destOrd="0" presId="urn:microsoft.com/office/officeart/2005/8/layout/list1"/>
    <dgm:cxn modelId="{F3EC0017-02EA-4C87-B01D-33B70B6E6E80}" srcId="{7980EAE8-8188-4692-B8C2-A23C3DF5C99C}" destId="{256D2CEC-2BF9-45FD-9B8D-22D3E97C7094}" srcOrd="1" destOrd="0" parTransId="{8A5903AF-DB75-4575-94D2-E1FED8B76CD6}" sibTransId="{6C66DD39-5768-45D3-93FE-835E12B8A8F0}"/>
    <dgm:cxn modelId="{049A3DC5-E798-416B-AFB4-918AB66E4CFA}" type="presOf" srcId="{B659001C-665E-400A-8894-C4C91458304A}" destId="{833D8E9E-4DDE-4651-A603-65BBA2E6046C}" srcOrd="0" destOrd="0" presId="urn:microsoft.com/office/officeart/2005/8/layout/list1"/>
    <dgm:cxn modelId="{0F338953-4AD8-497E-A2A7-162C512C3C96}" srcId="{7980EAE8-8188-4692-B8C2-A23C3DF5C99C}" destId="{72B46159-B413-4EEA-881B-ACEC93C7D9DD}" srcOrd="0" destOrd="0" parTransId="{8E4824CB-6ED4-493A-B2EC-F259995A9555}" sibTransId="{CF0FE65E-E7B7-406D-86A9-552138E18A1C}"/>
    <dgm:cxn modelId="{EF2F8E8A-05A0-4AC0-93D1-5655C9CF8075}" type="presOf" srcId="{72B46159-B413-4EEA-881B-ACEC93C7D9DD}" destId="{4BA85C33-D23D-43CF-9963-30A017353418}" srcOrd="0" destOrd="0" presId="urn:microsoft.com/office/officeart/2005/8/layout/list1"/>
    <dgm:cxn modelId="{A700D5F7-4301-478C-A67B-F199EADC9242}" srcId="{7980EAE8-8188-4692-B8C2-A23C3DF5C99C}" destId="{B659001C-665E-400A-8894-C4C91458304A}" srcOrd="2" destOrd="0" parTransId="{B26F51C5-EB4D-4553-9EA7-75DA32235E99}" sibTransId="{FD4E57C3-1B33-4A9F-BDDF-3B39FF6AF366}"/>
    <dgm:cxn modelId="{C9F8B9A1-6192-4C6A-A159-6D7D10BDCF26}" type="presOf" srcId="{7980EAE8-8188-4692-B8C2-A23C3DF5C99C}" destId="{FD6A7AB3-0503-402D-9119-27C34E504C99}" srcOrd="0" destOrd="0" presId="urn:microsoft.com/office/officeart/2005/8/layout/list1"/>
    <dgm:cxn modelId="{1D13E3D7-439C-4ABB-A109-3D8EB398AFD3}" type="presOf" srcId="{B659001C-665E-400A-8894-C4C91458304A}" destId="{A431C711-D54D-4D23-B119-8FBCFABFC588}" srcOrd="1" destOrd="0" presId="urn:microsoft.com/office/officeart/2005/8/layout/list1"/>
    <dgm:cxn modelId="{1353D6A1-88F3-4E13-B262-45A249EBA9FA}" type="presOf" srcId="{256D2CEC-2BF9-45FD-9B8D-22D3E97C7094}" destId="{DEEBB484-3604-4005-A52D-85EB8B3977FF}" srcOrd="1" destOrd="0" presId="urn:microsoft.com/office/officeart/2005/8/layout/list1"/>
    <dgm:cxn modelId="{258737FD-1756-4EA3-A6B6-880291AC77CD}" type="presParOf" srcId="{FD6A7AB3-0503-402D-9119-27C34E504C99}" destId="{1874DF59-E150-4ED4-AF0F-73276B1F2901}" srcOrd="0" destOrd="0" presId="urn:microsoft.com/office/officeart/2005/8/layout/list1"/>
    <dgm:cxn modelId="{BC8FBF7F-B292-4EF9-B5DF-51CD774C830B}" type="presParOf" srcId="{1874DF59-E150-4ED4-AF0F-73276B1F2901}" destId="{4BA85C33-D23D-43CF-9963-30A017353418}" srcOrd="0" destOrd="0" presId="urn:microsoft.com/office/officeart/2005/8/layout/list1"/>
    <dgm:cxn modelId="{4791A5F8-49FD-4FFB-9906-18E29E5DD934}" type="presParOf" srcId="{1874DF59-E150-4ED4-AF0F-73276B1F2901}" destId="{CE3EEB3B-A739-4B8E-BF02-54964A2076E0}" srcOrd="1" destOrd="0" presId="urn:microsoft.com/office/officeart/2005/8/layout/list1"/>
    <dgm:cxn modelId="{5AD6A0F3-3E2E-4597-BD74-0A28784730B8}" type="presParOf" srcId="{FD6A7AB3-0503-402D-9119-27C34E504C99}" destId="{15AD245C-4915-42EB-93EA-CDE802BF7989}" srcOrd="1" destOrd="0" presId="urn:microsoft.com/office/officeart/2005/8/layout/list1"/>
    <dgm:cxn modelId="{5FC5D969-F04F-42C4-8E54-70160457C6F2}" type="presParOf" srcId="{FD6A7AB3-0503-402D-9119-27C34E504C99}" destId="{1016E85E-1D9D-4EA0-8DEB-9E0EC48411DA}" srcOrd="2" destOrd="0" presId="urn:microsoft.com/office/officeart/2005/8/layout/list1"/>
    <dgm:cxn modelId="{D1C28DAD-74AD-4AC4-BF8E-D5166C378E48}" type="presParOf" srcId="{FD6A7AB3-0503-402D-9119-27C34E504C99}" destId="{ADB1A38E-C35D-44E5-9292-F3F81C7BEE62}" srcOrd="3" destOrd="0" presId="urn:microsoft.com/office/officeart/2005/8/layout/list1"/>
    <dgm:cxn modelId="{266785C1-33A8-4BB8-A103-975F5F6DC33C}" type="presParOf" srcId="{FD6A7AB3-0503-402D-9119-27C34E504C99}" destId="{88729F9D-00E2-4C13-A71B-296E3E94B138}" srcOrd="4" destOrd="0" presId="urn:microsoft.com/office/officeart/2005/8/layout/list1"/>
    <dgm:cxn modelId="{4C3ADBB5-398B-425B-A452-5B8CB8496FCA}" type="presParOf" srcId="{88729F9D-00E2-4C13-A71B-296E3E94B138}" destId="{194163C1-FB26-45F8-A024-92FF39E60923}" srcOrd="0" destOrd="0" presId="urn:microsoft.com/office/officeart/2005/8/layout/list1"/>
    <dgm:cxn modelId="{50EDB724-A256-40DD-BFFB-464E4F36B976}" type="presParOf" srcId="{88729F9D-00E2-4C13-A71B-296E3E94B138}" destId="{DEEBB484-3604-4005-A52D-85EB8B3977FF}" srcOrd="1" destOrd="0" presId="urn:microsoft.com/office/officeart/2005/8/layout/list1"/>
    <dgm:cxn modelId="{005C1329-BA4A-4E8D-B60D-3FDFB5CF172A}" type="presParOf" srcId="{FD6A7AB3-0503-402D-9119-27C34E504C99}" destId="{5BD1FAC8-ED6C-4CDD-B8AD-F83ABC8F8702}" srcOrd="5" destOrd="0" presId="urn:microsoft.com/office/officeart/2005/8/layout/list1"/>
    <dgm:cxn modelId="{CEBF1F4F-4157-4F4F-8930-32E55F6BA84D}" type="presParOf" srcId="{FD6A7AB3-0503-402D-9119-27C34E504C99}" destId="{5296AB3D-24ED-45F2-96EB-D63929757E86}" srcOrd="6" destOrd="0" presId="urn:microsoft.com/office/officeart/2005/8/layout/list1"/>
    <dgm:cxn modelId="{EC7467A9-3991-4F72-8D2C-40DCBCC4E3EC}" type="presParOf" srcId="{FD6A7AB3-0503-402D-9119-27C34E504C99}" destId="{5494CF97-5F42-4B05-BACF-D2368096E1CA}" srcOrd="7" destOrd="0" presId="urn:microsoft.com/office/officeart/2005/8/layout/list1"/>
    <dgm:cxn modelId="{35D100EA-F767-4A07-B99B-0080B880316E}" type="presParOf" srcId="{FD6A7AB3-0503-402D-9119-27C34E504C99}" destId="{5B99F3F2-741F-4F58-A07B-D2171F2CB7E1}" srcOrd="8" destOrd="0" presId="urn:microsoft.com/office/officeart/2005/8/layout/list1"/>
    <dgm:cxn modelId="{55137124-1859-4B5C-8263-B2C516874348}" type="presParOf" srcId="{5B99F3F2-741F-4F58-A07B-D2171F2CB7E1}" destId="{833D8E9E-4DDE-4651-A603-65BBA2E6046C}" srcOrd="0" destOrd="0" presId="urn:microsoft.com/office/officeart/2005/8/layout/list1"/>
    <dgm:cxn modelId="{A2A5D99C-0FC2-4CB8-BFED-0CB293998CC2}" type="presParOf" srcId="{5B99F3F2-741F-4F58-A07B-D2171F2CB7E1}" destId="{A431C711-D54D-4D23-B119-8FBCFABFC588}" srcOrd="1" destOrd="0" presId="urn:microsoft.com/office/officeart/2005/8/layout/list1"/>
    <dgm:cxn modelId="{A412958E-A4F1-4F89-8CE6-72570EFD1176}" type="presParOf" srcId="{FD6A7AB3-0503-402D-9119-27C34E504C99}" destId="{9ACEFB7A-CD2D-47C4-AB95-978A7F258CE8}" srcOrd="9" destOrd="0" presId="urn:microsoft.com/office/officeart/2005/8/layout/list1"/>
    <dgm:cxn modelId="{1784E5FB-E408-404C-87A4-E4690F73544C}" type="presParOf" srcId="{FD6A7AB3-0503-402D-9119-27C34E504C99}" destId="{D9F88E9D-211F-4F1A-93A3-E9B664B0813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16E85E-1D9D-4EA0-8DEB-9E0EC48411DA}">
      <dsp:nvSpPr>
        <dsp:cNvPr id="0" name=""/>
        <dsp:cNvSpPr/>
      </dsp:nvSpPr>
      <dsp:spPr>
        <a:xfrm>
          <a:off x="0" y="713663"/>
          <a:ext cx="8352928" cy="730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3EEB3B-A739-4B8E-BF02-54964A2076E0}">
      <dsp:nvSpPr>
        <dsp:cNvPr id="0" name=""/>
        <dsp:cNvSpPr/>
      </dsp:nvSpPr>
      <dsp:spPr>
        <a:xfrm>
          <a:off x="427093" y="226973"/>
          <a:ext cx="5847049" cy="8560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Доходы 94 994,4 тыс. руб. </a:t>
          </a:r>
          <a:endParaRPr lang="ru-RU" sz="2900" kern="1200" dirty="0"/>
        </a:p>
      </dsp:txBody>
      <dsp:txXfrm>
        <a:off x="468883" y="268763"/>
        <a:ext cx="5763469" cy="772500"/>
      </dsp:txXfrm>
    </dsp:sp>
    <dsp:sp modelId="{5296AB3D-24ED-45F2-96EB-D63929757E86}">
      <dsp:nvSpPr>
        <dsp:cNvPr id="0" name=""/>
        <dsp:cNvSpPr/>
      </dsp:nvSpPr>
      <dsp:spPr>
        <a:xfrm>
          <a:off x="0" y="2029103"/>
          <a:ext cx="8352928" cy="730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EBB484-3604-4005-A52D-85EB8B3977FF}">
      <dsp:nvSpPr>
        <dsp:cNvPr id="0" name=""/>
        <dsp:cNvSpPr/>
      </dsp:nvSpPr>
      <dsp:spPr>
        <a:xfrm>
          <a:off x="417646" y="1601063"/>
          <a:ext cx="5847049" cy="8560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Расходы 92 001,0 тыс. руб.</a:t>
          </a:r>
          <a:endParaRPr lang="ru-RU" sz="2900" kern="1200" dirty="0"/>
        </a:p>
      </dsp:txBody>
      <dsp:txXfrm>
        <a:off x="459436" y="1642853"/>
        <a:ext cx="5763469" cy="772500"/>
      </dsp:txXfrm>
    </dsp:sp>
    <dsp:sp modelId="{D9F88E9D-211F-4F1A-93A3-E9B664B08135}">
      <dsp:nvSpPr>
        <dsp:cNvPr id="0" name=""/>
        <dsp:cNvSpPr/>
      </dsp:nvSpPr>
      <dsp:spPr>
        <a:xfrm>
          <a:off x="0" y="3952128"/>
          <a:ext cx="8352928" cy="730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31C711-D54D-4D23-B119-8FBCFABFC588}">
      <dsp:nvSpPr>
        <dsp:cNvPr id="0" name=""/>
        <dsp:cNvSpPr/>
      </dsp:nvSpPr>
      <dsp:spPr>
        <a:xfrm>
          <a:off x="417646" y="2916503"/>
          <a:ext cx="5847049" cy="14636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 smtClean="0"/>
        </a:p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 smtClean="0"/>
        </a:p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Дефицит  (-) </a:t>
          </a:r>
        </a:p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Профицит (+) + 2 993,4 тыс. руб.</a:t>
          </a:r>
        </a:p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 smtClean="0"/>
        </a:p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>
        <a:off x="489096" y="2987953"/>
        <a:ext cx="5704149" cy="13207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4C481-D167-4368-B300-9156844587E0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F88C4-5327-4006-B34C-6C13721B83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060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4" y="0"/>
            <a:ext cx="3995936" cy="6858000"/>
          </a:xfrm>
        </p:spPr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>
                <a:latin typeface="Monotype Corsiva" pitchFamily="66" charset="0"/>
              </a:rPr>
              <a:t/>
            </a:r>
            <a:br>
              <a:rPr lang="ru-RU" dirty="0">
                <a:latin typeface="Monotype Corsiva" pitchFamily="66" charset="0"/>
              </a:rPr>
            </a:b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ОТЧЕТ</a:t>
            </a:r>
            <a:b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 об исполнении бюджета сельского поселения Аган</a:t>
            </a:r>
            <a:b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 за </a:t>
            </a:r>
            <a:r>
              <a:rPr lang="en-US" dirty="0" smtClean="0">
                <a:solidFill>
                  <a:schemeClr val="bg1"/>
                </a:solidFill>
                <a:latin typeface="Monotype Corsiva" pitchFamily="66" charset="0"/>
              </a:rPr>
              <a:t>9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месяцев  </a:t>
            </a:r>
            <a:b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2017 года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2051" name="Picture 3" descr="C:\Users\Бухгалтер\Desktop\Новая папка\Гараева\герб район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0"/>
            <a:ext cx="1422400" cy="180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86" y="22258"/>
            <a:ext cx="5126805" cy="6835742"/>
          </a:xfrm>
        </p:spPr>
      </p:pic>
    </p:spTree>
    <p:extLst>
      <p:ext uri="{BB962C8B-B14F-4D97-AF65-F5344CB8AC3E}">
        <p14:creationId xmlns:p14="http://schemas.microsoft.com/office/powerpoint/2010/main" val="362937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1. Ведомственная целевая программа «Организация бюджетного процесса в сельском поселении  Аган на 2017-2019 годы» 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44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Цель: 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Повышение качества эффективности планирования расходов, обеспечение сбалансированности бюджета и прозрачности бюджетного процесса в сельском поселении Аган.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Одним из инструментов обеспечения сбалансированности является формирование резервного фонда.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Значимость резервного фонда заключается в аккумулировании средств бюджета сельского поселения для финансового обеспечения расходных обязательств в случае возникновения непредвиденных расходов, не предусмотренных в бюджете сельского поселения. 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По состоянию на 01.10.2017 года  расходы по ведомственной программе на составили  0,0 рублей .</a:t>
            </a:r>
          </a:p>
          <a:p>
            <a:pPr marL="137160" indent="0">
              <a:buNone/>
            </a:pP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800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2. Ведомственная целевая программа «Развитие культуры в сельском поселении Аган на 2017-2019 годы»</a:t>
            </a:r>
            <a:endParaRPr lang="ru-RU" sz="28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44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Цель: 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Создание условий для устойчивого развития сферы культуры в сельском поселении Аган.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Задачи: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Оказание услуг в сфере культуры на базе МКУ «СДК с.п. Аган»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Исполнение </a:t>
            </a:r>
            <a:r>
              <a:rPr lang="ru-RU" dirty="0">
                <a:solidFill>
                  <a:schemeClr val="bg1"/>
                </a:solidFill>
                <a:latin typeface="Monotype Corsiva" pitchFamily="66" charset="0"/>
              </a:rPr>
              <a:t>расходов по ведомственной программе на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01.10.2017 </a:t>
            </a:r>
            <a:r>
              <a:rPr lang="ru-RU" dirty="0">
                <a:solidFill>
                  <a:schemeClr val="bg1"/>
                </a:solidFill>
                <a:latin typeface="Monotype Corsiva" pitchFamily="66" charset="0"/>
              </a:rPr>
              <a:t>года составило 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3 062,9 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тыс. рублей или 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42%,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из них: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Культура – </a:t>
            </a:r>
            <a:r>
              <a:rPr lang="ru-RU" dirty="0">
                <a:solidFill>
                  <a:schemeClr val="bg1"/>
                </a:solidFill>
                <a:latin typeface="Monotype Corsiva" pitchFamily="66" charset="0"/>
              </a:rPr>
              <a:t>2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 673,9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тыс. рублей.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Кинематография –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389,0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тыс. рублей.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  <a:p>
            <a:pPr marL="137160" indent="0">
              <a:buNone/>
            </a:pP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694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3. Ведомственная целевая программа «Развитие  физической культуры  и спорта в сельском поселении Аган на 2017-2019 годы»</a:t>
            </a:r>
            <a:endParaRPr lang="ru-RU" sz="28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44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Цель: 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Обеспечение условий для развития массовой физической культуры и спорта на территории сельского поселения Аган.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Задачи: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Формирование потребности здорового образа жизни у жителей сельского поселения.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Увеличение числа жителей, систематически занимающихся физической культурой и спортом.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Воспитание физически и нравственно здорового молодого поколения в сельском поселении. 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Исполнение </a:t>
            </a:r>
            <a:r>
              <a:rPr lang="ru-RU" dirty="0">
                <a:solidFill>
                  <a:schemeClr val="bg1"/>
                </a:solidFill>
                <a:latin typeface="Monotype Corsiva" pitchFamily="66" charset="0"/>
              </a:rPr>
              <a:t>расходов по ведомственной программе на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01.10.2017 </a:t>
            </a:r>
            <a:r>
              <a:rPr lang="ru-RU" dirty="0">
                <a:solidFill>
                  <a:schemeClr val="bg1"/>
                </a:solidFill>
                <a:latin typeface="Monotype Corsiva" pitchFamily="66" charset="0"/>
              </a:rPr>
              <a:t>года составило 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823,8 тыс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. рублей или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60%.</a:t>
            </a:r>
            <a:endParaRPr lang="ru-RU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marL="137160" indent="0">
              <a:buNone/>
            </a:pP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029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4. Ведомственная целевая программа «Обеспечение деятельности органов местного самоуправления сельского поселения  Аган  на 2017-2019 годы» 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44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Цель: 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Создание условий для бесперебойного функционирования органов местного самоуправления сельского поселения Аган.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МКУ «УОДОМС с.п. Аган» создан 06.12.2012 года для организационного, транспортного, хозяйственного, материально-технического обеспечения деятельности органов местного самоуправления сельского поселения Аган, организация планирования показателей деятельности, ведение бухгалтерского учета, исправление бюджетной сметы по обслуживаемым органам местного самоуправления сельского поселения Аган. </a:t>
            </a:r>
          </a:p>
          <a:p>
            <a:pPr marL="137160" indent="0" algn="just">
              <a:buNone/>
            </a:pPr>
            <a:r>
              <a:rPr lang="ru-RU" sz="2400" dirty="0">
                <a:solidFill>
                  <a:schemeClr val="bg1"/>
                </a:solidFill>
                <a:latin typeface="Monotype Corsiva" pitchFamily="66" charset="0"/>
              </a:rPr>
              <a:t>Исполнение расходов по ведомственной программе на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01.10.2017 </a:t>
            </a:r>
            <a:r>
              <a:rPr lang="ru-RU" sz="2400" dirty="0">
                <a:solidFill>
                  <a:schemeClr val="bg1"/>
                </a:solidFill>
                <a:latin typeface="Monotype Corsiva" pitchFamily="66" charset="0"/>
              </a:rPr>
              <a:t>года составило 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7 339,7 </a:t>
            </a:r>
            <a:r>
              <a:rPr lang="ru-RU" sz="2400" dirty="0">
                <a:solidFill>
                  <a:schemeClr val="bg1"/>
                </a:solidFill>
                <a:latin typeface="Monotype Corsiva" pitchFamily="66" charset="0"/>
              </a:rPr>
              <a:t>тыс. рублей или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70 </a:t>
            </a:r>
            <a:r>
              <a:rPr lang="ru-RU" sz="2400" dirty="0">
                <a:solidFill>
                  <a:schemeClr val="bg1"/>
                </a:solidFill>
                <a:latin typeface="Monotype Corsiva" pitchFamily="66" charset="0"/>
              </a:rPr>
              <a:t>%.</a:t>
            </a:r>
          </a:p>
          <a:p>
            <a:pPr marL="137160" indent="0">
              <a:buNone/>
            </a:pP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975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5. Ведомственная целевая программа «Защита населения и территорий от чрезвычайных ситуаций, обеспечение пожарной безопасности в сельском поселении Аган </a:t>
            </a:r>
            <a:b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на 2017-2019 годы»</a:t>
            </a:r>
            <a:endParaRPr lang="ru-RU" sz="28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608512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Цель: 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Повышение уровня пожарной безопасности и защиты населения от угроз природного и техногенного характера на территории сельского поселения Аган.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Задачи: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Обеспечение мероприятий в области гражданской обороны, защиты населения от чрезвычайных ситуаций природного и техногенного характера. 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Исполнение </a:t>
            </a:r>
            <a:r>
              <a:rPr lang="ru-RU" dirty="0">
                <a:solidFill>
                  <a:schemeClr val="bg1"/>
                </a:solidFill>
                <a:latin typeface="Monotype Corsiva" pitchFamily="66" charset="0"/>
              </a:rPr>
              <a:t>расходов по ведомственной программе на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01.10.2017 </a:t>
            </a:r>
            <a:r>
              <a:rPr lang="ru-RU" dirty="0">
                <a:solidFill>
                  <a:schemeClr val="bg1"/>
                </a:solidFill>
                <a:latin typeface="Monotype Corsiva" pitchFamily="66" charset="0"/>
              </a:rPr>
              <a:t>года составило 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114,08 тыс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. рублей или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57%.</a:t>
            </a: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738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6. Ведомственная целевая программа «Обеспечение осуществления полномочий администрации сельского поселения Аган на 2017-2019 годы» 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44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sz="24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marL="137160" indent="0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Цель: 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Реализация полномочий администрации сельского поселения Аган. Осуществление первичного воинского учета на территориях где отсутствуют военные комиссариаты. 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Осуществление полномочий по составлению актов гражданского состояния на территориях где отсутствуют органы записи актов гражданского состояния.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Исполнение расходов по ведомственной программе на 01.10.2017 года составило 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4 349,4 тыс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. рублей или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78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%.</a:t>
            </a:r>
          </a:p>
          <a:p>
            <a:pPr marL="137160" indent="0">
              <a:buNone/>
            </a:pP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070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7. Ведомственная целевая программа «Создание условий для эффективного управления муниципальными финансами  и повышение устойчивости бюджета сельского поселения  Аган  на 2017-2019 годы» </a:t>
            </a:r>
            <a:endParaRPr lang="ru-RU" sz="28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44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Цель: 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Реализация делегированных полномочий администрацией сельского поселения Аган в соответствии с соглашениями.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Финансирование проведения капитального ремонта жилого фонда, мероприятий по содержанию автомобильных дорог в части делегированных полномочий, мероприятий по подготовке объектов жилищно-коммунального хозяйства к осенне-зимнему периоду, финансирование мероприятий по утверждению генеральных планов поселения, правил землепользования и застройки, утверждение подготовленной документации по планировке территории.</a:t>
            </a:r>
          </a:p>
          <a:p>
            <a:pPr marL="137160" indent="0" algn="just">
              <a:buNone/>
            </a:pPr>
            <a:r>
              <a:rPr lang="ru-RU" sz="2400" dirty="0">
                <a:solidFill>
                  <a:schemeClr val="bg1"/>
                </a:solidFill>
                <a:latin typeface="Monotype Corsiva" pitchFamily="66" charset="0"/>
              </a:rPr>
              <a:t>Исполнение расходов по ведомственной программе на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01.10.2017 </a:t>
            </a:r>
            <a:r>
              <a:rPr lang="ru-RU" sz="2400" dirty="0">
                <a:solidFill>
                  <a:schemeClr val="bg1"/>
                </a:solidFill>
                <a:latin typeface="Monotype Corsiva" pitchFamily="66" charset="0"/>
              </a:rPr>
              <a:t>года составило 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65 556,8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тыс. рублей.</a:t>
            </a: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  <a:p>
            <a:pPr marL="137160" indent="0">
              <a:buNone/>
            </a:pP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027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i="1" dirty="0" smtClean="0">
                <a:solidFill>
                  <a:schemeClr val="bg1"/>
                </a:solidFill>
                <a:latin typeface="+mn-lt"/>
              </a:rPr>
              <a:t>Исполнение основных показателей бюджета сельского поселения </a:t>
            </a:r>
            <a:r>
              <a:rPr lang="ru-RU" sz="3200" i="1" dirty="0" err="1" smtClean="0">
                <a:solidFill>
                  <a:schemeClr val="bg1"/>
                </a:solidFill>
                <a:latin typeface="+mn-lt"/>
              </a:rPr>
              <a:t>Аган</a:t>
            </a:r>
            <a:r>
              <a:rPr lang="ru-RU" sz="3200" i="1" dirty="0" smtClean="0">
                <a:solidFill>
                  <a:schemeClr val="bg1"/>
                </a:solidFill>
                <a:latin typeface="+mn-lt"/>
              </a:rPr>
              <a:t> </a:t>
            </a:r>
            <a:br>
              <a:rPr lang="ru-RU" sz="3200" i="1" dirty="0" smtClean="0">
                <a:solidFill>
                  <a:schemeClr val="bg1"/>
                </a:solidFill>
                <a:latin typeface="+mn-lt"/>
              </a:rPr>
            </a:br>
            <a:r>
              <a:rPr lang="ru-RU" sz="3200" i="1" dirty="0" smtClean="0">
                <a:solidFill>
                  <a:schemeClr val="bg1"/>
                </a:solidFill>
                <a:latin typeface="+mn-lt"/>
              </a:rPr>
              <a:t>за 9 месяцев 2017 года</a:t>
            </a:r>
            <a:endParaRPr lang="ru-RU" sz="3200" i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621489603"/>
              </p:ext>
            </p:extLst>
          </p:nvPr>
        </p:nvGraphicFramePr>
        <p:xfrm>
          <a:off x="323528" y="1772816"/>
          <a:ext cx="835292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340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Исполнение доходов за 9 месяцев 2017 года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(тыс. руб.)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5027965"/>
              </p:ext>
            </p:extLst>
          </p:nvPr>
        </p:nvGraphicFramePr>
        <p:xfrm>
          <a:off x="395536" y="1412776"/>
          <a:ext cx="8229600" cy="475252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832648"/>
                <a:gridCol w="2396952"/>
              </a:tblGrid>
              <a:tr h="1983664">
                <a:tc>
                  <a:txBody>
                    <a:bodyPr/>
                    <a:lstStyle/>
                    <a:p>
                      <a:pPr algn="l"/>
                      <a:endParaRPr lang="ru-RU" sz="2400" b="1" dirty="0" smtClean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  <a:p>
                      <a:pPr algn="l"/>
                      <a:endParaRPr lang="ru-RU" sz="2400" b="1" dirty="0" smtClean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  <a:p>
                      <a:pPr algn="l"/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Налоговые доходы и неналоговые доходы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  <a:p>
                      <a:pPr algn="ctr"/>
                      <a:endParaRPr lang="ru-RU" sz="2400" b="1" dirty="0" smtClean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1 468,7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1384432">
                <a:tc>
                  <a:txBody>
                    <a:bodyPr/>
                    <a:lstStyle/>
                    <a:p>
                      <a:pPr algn="l"/>
                      <a:endParaRPr lang="ru-RU" sz="2400" b="1" dirty="0" smtClean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  <a:p>
                      <a:pPr algn="l"/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Безвозмездные поступления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93 525,7</a:t>
                      </a:r>
                    </a:p>
                  </a:txBody>
                  <a:tcPr/>
                </a:tc>
              </a:tr>
              <a:tr h="1384432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  <a:r>
                        <a:rPr lang="ru-RU" sz="2400" b="1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0,0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180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Расходы бюджета муниципального образования сельское поселение Аган за 9 месяцев 2017 года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по разделам бюджетной классификации (тыс. руб.)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2154777"/>
              </p:ext>
            </p:extLst>
          </p:nvPr>
        </p:nvGraphicFramePr>
        <p:xfrm>
          <a:off x="539552" y="2060845"/>
          <a:ext cx="8229600" cy="446009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976664"/>
                <a:gridCol w="2252936"/>
              </a:tblGrid>
              <a:tr h="51112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Общегосударственные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вопросы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11 440,9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51112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Национальная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оборона (ВУС)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92,2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882217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Национальная безопасность и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правоохранительная деятельность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1742,5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51112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Национальная экономика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3039,9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51112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Жилищно-коммунальное хозяйство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71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665,8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51112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Культура и кинематография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3062,9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51112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Социальная политика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132,9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51112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Физическая культура и спорт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823,9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48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80"/>
          </a:xfrm>
        </p:spPr>
        <p:txBody>
          <a:bodyPr/>
          <a:lstStyle/>
          <a:p>
            <a:pPr marL="137160" indent="0" algn="ctr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Бюджет на 2017 год сформирован в программном формате. </a:t>
            </a:r>
          </a:p>
          <a:p>
            <a:pPr marL="137160" indent="0" algn="ctr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Утверждено 11 программ, из которых</a:t>
            </a:r>
          </a:p>
          <a:p>
            <a:pPr marL="137160" indent="0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4 – муниципальные программы и </a:t>
            </a:r>
          </a:p>
          <a:p>
            <a:pPr marL="137160" indent="0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7 – ведомственных целевых программ.</a:t>
            </a:r>
          </a:p>
          <a:p>
            <a:pPr marL="137160" indent="0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086635"/>
              </p:ext>
            </p:extLst>
          </p:nvPr>
        </p:nvGraphicFramePr>
        <p:xfrm>
          <a:off x="323528" y="3140968"/>
          <a:ext cx="8424936" cy="352680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106234"/>
                <a:gridCol w="2106234"/>
                <a:gridCol w="2106234"/>
                <a:gridCol w="2106234"/>
              </a:tblGrid>
              <a:tr h="837371"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Программно-целевой метод планирования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План</a:t>
                      </a:r>
                      <a:r>
                        <a:rPr lang="ru-RU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года </a:t>
                      </a:r>
                    </a:p>
                    <a:p>
                      <a:pPr algn="ctr"/>
                      <a:r>
                        <a:rPr lang="ru-RU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(тыс. руб.)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Исполнение за 9 месяцев  </a:t>
                      </a:r>
                    </a:p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(тыс. руб.)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%</a:t>
                      </a:r>
                      <a:r>
                        <a:rPr lang="ru-RU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исполнения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849002"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Муниципальные</a:t>
                      </a:r>
                      <a:r>
                        <a:rPr lang="ru-RU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программы поселения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14 170,9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10 031,8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71%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849002"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Ведомственные целевые программы поселения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118 </a:t>
                      </a:r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696,7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81</a:t>
                      </a:r>
                      <a:r>
                        <a:rPr lang="ru-RU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246,7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68%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849002"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Всего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132 </a:t>
                      </a:r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867,6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91</a:t>
                      </a:r>
                      <a:r>
                        <a:rPr lang="ru-RU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278,5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69%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1586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1. Муниципальная программа  «Профилактика правонарушений в сфере общественного порядка в сельском поселении Аган на 2014-2020 годы»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(</a:t>
            </a:r>
            <a:r>
              <a:rPr lang="ru-RU" sz="3200" dirty="0" err="1" smtClean="0">
                <a:solidFill>
                  <a:schemeClr val="bg1"/>
                </a:solidFill>
                <a:latin typeface="Monotype Corsiva" pitchFamily="66" charset="0"/>
              </a:rPr>
              <a:t>тыс.руб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.)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535042"/>
              </p:ext>
            </p:extLst>
          </p:nvPr>
        </p:nvGraphicFramePr>
        <p:xfrm>
          <a:off x="323528" y="2780929"/>
          <a:ext cx="8507287" cy="388843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183143"/>
                <a:gridCol w="2108048"/>
                <a:gridCol w="2108048"/>
                <a:gridCol w="2108048"/>
              </a:tblGrid>
              <a:tr h="1332882">
                <a:tc>
                  <a:txBody>
                    <a:bodyPr/>
                    <a:lstStyle/>
                    <a:p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Исполнение  </a:t>
                      </a:r>
                    </a:p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за  9 месяцев</a:t>
                      </a:r>
                      <a:endParaRPr lang="ru-RU" b="1" i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План</a:t>
                      </a:r>
                      <a:r>
                        <a:rPr lang="ru-RU" b="1" i="1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года</a:t>
                      </a:r>
                      <a:endParaRPr lang="ru-RU" b="1" i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% исполнения </a:t>
                      </a:r>
                      <a:endParaRPr lang="ru-RU" b="1" i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</a:tr>
              <a:tr h="920685"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Создание условий  для деятельности</a:t>
                      </a:r>
                      <a:r>
                        <a:rPr lang="ru-RU" b="1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</a:t>
                      </a:r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народной дружины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0,0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4,5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0%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634864"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Иные межбюджетные трансферты для создания условий для деятельности народных дружин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0,0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10,5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4931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2. Муниципальная программа  «Развитие жилищно-коммунального хозяйства  на территории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сельского  поселения  Аган на 2014-2020 годы»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(</a:t>
            </a:r>
            <a:r>
              <a:rPr lang="ru-RU" sz="3200" dirty="0" err="1" smtClean="0">
                <a:solidFill>
                  <a:schemeClr val="bg1"/>
                </a:solidFill>
                <a:latin typeface="Monotype Corsiva" pitchFamily="66" charset="0"/>
              </a:rPr>
              <a:t>тыс.руб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.)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523257"/>
              </p:ext>
            </p:extLst>
          </p:nvPr>
        </p:nvGraphicFramePr>
        <p:xfrm>
          <a:off x="251520" y="2132854"/>
          <a:ext cx="8507287" cy="439248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960440"/>
                <a:gridCol w="1728192"/>
                <a:gridCol w="1368152"/>
                <a:gridCol w="1450503"/>
              </a:tblGrid>
              <a:tr h="1083715">
                <a:tc>
                  <a:txBody>
                    <a:bodyPr/>
                    <a:lstStyle/>
                    <a:p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Исполнение  </a:t>
                      </a:r>
                    </a:p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за 9 месяцев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План</a:t>
                      </a:r>
                      <a:r>
                        <a:rPr lang="ru-RU" b="1" i="1" baseline="0" dirty="0" smtClean="0">
                          <a:solidFill>
                            <a:schemeClr val="bg1"/>
                          </a:solidFill>
                        </a:rPr>
                        <a:t> года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% исполнения 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433802">
                <a:tc>
                  <a:txBody>
                    <a:bodyPr/>
                    <a:lstStyle/>
                    <a:p>
                      <a:r>
                        <a:rPr lang="ru-RU" sz="20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Подпрограмма «Благоустройство территории , имущества»</a:t>
                      </a:r>
                      <a:endParaRPr lang="ru-RU" sz="20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4425,1</a:t>
                      </a:r>
                      <a:endParaRPr lang="ru-RU" sz="20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5158,5</a:t>
                      </a:r>
                      <a:endParaRPr lang="ru-RU" sz="20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69,2%</a:t>
                      </a:r>
                      <a:endParaRPr lang="ru-RU" sz="24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</a:tr>
              <a:tr h="1874972">
                <a:tc>
                  <a:txBody>
                    <a:bodyPr/>
                    <a:lstStyle/>
                    <a:p>
                      <a:r>
                        <a:rPr lang="ru-RU" sz="20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Подпрограмма «Создание условий для обеспечения</a:t>
                      </a:r>
                      <a:r>
                        <a:rPr lang="ru-RU" sz="2000" b="1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качественными коммунальными услугами»</a:t>
                      </a:r>
                      <a:endParaRPr lang="ru-RU" sz="20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1684,0</a:t>
                      </a:r>
                      <a:endParaRPr lang="ru-RU" sz="20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3667,7</a:t>
                      </a:r>
                      <a:endParaRPr lang="ru-RU" sz="20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726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3. Муниципальная программа  «Развитие транспортной системы на территории с.п. Аган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на 2014-2020 годы»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(</a:t>
            </a:r>
            <a:r>
              <a:rPr lang="ru-RU" sz="3200" dirty="0" err="1" smtClean="0">
                <a:solidFill>
                  <a:schemeClr val="bg1"/>
                </a:solidFill>
                <a:latin typeface="Monotype Corsiva" pitchFamily="66" charset="0"/>
              </a:rPr>
              <a:t>тыс.руб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.)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9791810"/>
              </p:ext>
            </p:extLst>
          </p:nvPr>
        </p:nvGraphicFramePr>
        <p:xfrm>
          <a:off x="323528" y="2780928"/>
          <a:ext cx="8507287" cy="384754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183143"/>
                <a:gridCol w="2108048"/>
                <a:gridCol w="2108048"/>
                <a:gridCol w="2108048"/>
              </a:tblGrid>
              <a:tr h="648072">
                <a:tc>
                  <a:txBody>
                    <a:bodyPr/>
                    <a:lstStyle/>
                    <a:p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Исполнение  </a:t>
                      </a:r>
                    </a:p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за 9 месяцев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План</a:t>
                      </a:r>
                      <a:r>
                        <a:rPr lang="ru-RU" b="1" i="1" baseline="0" dirty="0" smtClean="0">
                          <a:solidFill>
                            <a:schemeClr val="bg1"/>
                          </a:solidFill>
                        </a:rPr>
                        <a:t> года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% исполнения 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138100"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Содержание</a:t>
                      </a:r>
                      <a:r>
                        <a:rPr lang="ru-RU" b="1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внутрипоселковых дорог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1979,9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2344,4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70%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</a:tr>
              <a:tr h="1030687"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Содержание подъездных дорог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1059,9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1377,1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</a:tr>
              <a:tr h="1030687"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Выполнение работ по обустройству пешеходных переходов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0,0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623,2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093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4. Муниципальная программа  «Управление муниципальным имуществом на территории 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с.п. Аган на 2014-2020 годы»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(</a:t>
            </a:r>
            <a:r>
              <a:rPr lang="ru-RU" sz="3200" dirty="0" err="1" smtClean="0">
                <a:solidFill>
                  <a:schemeClr val="bg1"/>
                </a:solidFill>
                <a:latin typeface="Monotype Corsiva" pitchFamily="66" charset="0"/>
              </a:rPr>
              <a:t>тыс.руб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.)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2354642"/>
              </p:ext>
            </p:extLst>
          </p:nvPr>
        </p:nvGraphicFramePr>
        <p:xfrm>
          <a:off x="251520" y="2348880"/>
          <a:ext cx="8507287" cy="403244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960440"/>
                <a:gridCol w="1728192"/>
                <a:gridCol w="1368152"/>
                <a:gridCol w="1450503"/>
              </a:tblGrid>
              <a:tr h="1242025">
                <a:tc>
                  <a:txBody>
                    <a:bodyPr/>
                    <a:lstStyle/>
                    <a:p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Исполнение  </a:t>
                      </a:r>
                    </a:p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за 9 месяцев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План</a:t>
                      </a:r>
                      <a:r>
                        <a:rPr lang="ru-RU" b="1" i="1" baseline="0" dirty="0" smtClean="0">
                          <a:solidFill>
                            <a:schemeClr val="bg1"/>
                          </a:solidFill>
                        </a:rPr>
                        <a:t> года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% исполнения 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213228"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Обеспечение правомерного функционирования, использования</a:t>
                      </a:r>
                      <a:r>
                        <a:rPr lang="ru-RU" sz="1800" b="1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и содержания муниципального имущества</a:t>
                      </a:r>
                      <a:endParaRPr lang="ru-RU" sz="18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382,6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499,67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88%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577196"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Компенсация ущерба</a:t>
                      </a:r>
                      <a:r>
                        <a:rPr lang="ru-RU" sz="1800" b="1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от чрезвычайных ситуаций природного и техногенного характера в отношении муниципального имущества </a:t>
                      </a:r>
                      <a:r>
                        <a:rPr lang="ru-RU" sz="1800" b="1" i="0" baseline="0" dirty="0" err="1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с.п</a:t>
                      </a:r>
                      <a:r>
                        <a:rPr lang="ru-RU" sz="1800" b="1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. </a:t>
                      </a:r>
                      <a:r>
                        <a:rPr lang="ru-RU" sz="1800" b="1" i="0" baseline="0" dirty="0" err="1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Аган</a:t>
                      </a:r>
                      <a:endParaRPr lang="ru-RU" sz="18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500,33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500,33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2789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1432</TotalTime>
  <Words>968</Words>
  <Application>Microsoft Office PowerPoint</Application>
  <PresentationFormat>Экран (4:3)</PresentationFormat>
  <Paragraphs>156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  ОТЧЕТ  об исполнении бюджета сельского поселения Аган  за 9 месяцев   2017 года</vt:lpstr>
      <vt:lpstr>Исполнение основных показателей бюджета сельского поселения Аган  за 9 месяцев 2017 года</vt:lpstr>
      <vt:lpstr>Исполнение доходов за 9 месяцев 2017 года  (тыс. руб.)</vt:lpstr>
      <vt:lpstr>Расходы бюджета муниципального образования сельское поселение Аган за 9 месяцев 2017 года  по разделам бюджетной классификации (тыс. руб.)</vt:lpstr>
      <vt:lpstr>Презентация PowerPoint</vt:lpstr>
      <vt:lpstr>1. Муниципальная программа  «Профилактика правонарушений в сфере общественного порядка в сельском поселении Аган на 2014-2020 годы»  (тыс.руб.)</vt:lpstr>
      <vt:lpstr>2. Муниципальная программа  «Развитие жилищно-коммунального хозяйства  на территории  сельского  поселения  Аган на 2014-2020 годы»  (тыс.руб.)</vt:lpstr>
      <vt:lpstr>3. Муниципальная программа  «Развитие транспортной системы на территории с.п. Аган  на 2014-2020 годы»  (тыс.руб.)</vt:lpstr>
      <vt:lpstr>4. Муниципальная программа  «Управление муниципальным имуществом на территории   с.п. Аган на 2014-2020 годы»  (тыс.руб.)</vt:lpstr>
      <vt:lpstr>1. Ведомственная целевая программа «Организация бюджетного процесса в сельском поселении  Аган на 2017-2019 годы» </vt:lpstr>
      <vt:lpstr>2. Ведомственная целевая программа «Развитие культуры в сельском поселении Аган на 2017-2019 годы»</vt:lpstr>
      <vt:lpstr>3. Ведомственная целевая программа «Развитие  физической культуры  и спорта в сельском поселении Аган на 2017-2019 годы»</vt:lpstr>
      <vt:lpstr>4. Ведомственная целевая программа «Обеспечение деятельности органов местного самоуправления сельского поселения  Аган  на 2017-2019 годы» </vt:lpstr>
      <vt:lpstr>5. Ведомственная целевая программа «Защита населения и территорий от чрезвычайных ситуаций, обеспечение пожарной безопасности в сельском поселении Аган  на 2017-2019 годы»</vt:lpstr>
      <vt:lpstr>6. Ведомственная целевая программа «Обеспечение осуществления полномочий администрации сельского поселения Аган на 2017-2019 годы» </vt:lpstr>
      <vt:lpstr>7. Ведомственная целевая программа «Создание условий для эффективного управления муниципальными финансами  и повышение устойчивости бюджета сельского поселения  Аган  на 2017-2019 годы»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Бухгалтер</dc:creator>
  <cp:lastModifiedBy>Бухгалтер</cp:lastModifiedBy>
  <cp:revision>82</cp:revision>
  <cp:lastPrinted>2017-10-13T05:06:24Z</cp:lastPrinted>
  <dcterms:created xsi:type="dcterms:W3CDTF">2017-01-16T11:47:54Z</dcterms:created>
  <dcterms:modified xsi:type="dcterms:W3CDTF">2017-10-16T05:31:53Z</dcterms:modified>
</cp:coreProperties>
</file>