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7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2099474290967437"/>
                  <c:y val="-7.3247910090533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366085739329469E-2"/>
                  <c:y val="-5.1221478372472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580251526263741E-2"/>
                  <c:y val="7.4816330778036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1220.3</c:v>
                </c:pt>
                <c:pt idx="1">
                  <c:v>184.7</c:v>
                </c:pt>
                <c:pt idx="2">
                  <c:v>64280.9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756263261552229E-2"/>
          <c:y val="0.11888750910541469"/>
          <c:w val="0.52209864633918623"/>
          <c:h val="0.797467272538069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explosion val="35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27557471231903485"/>
                  <c:y val="3.4764993582850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0477699126841726E-2"/>
                  <c:y val="-2.3807971140171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1152360396919762"/>
                  <c:y val="-6.2574490963959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1200.9000000000001</c:v>
                </c:pt>
                <c:pt idx="1">
                  <c:v>9.1</c:v>
                </c:pt>
                <c:pt idx="2">
                  <c:v>10.3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54241445264883"/>
          <c:y val="8.0955426827153218E-2"/>
          <c:w val="0.33948234130561056"/>
          <c:h val="0.87685566616948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2.7097466600933231E-2"/>
                  <c:y val="-3.5672108924176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336669768173906E-3"/>
                  <c:y val="-4.9832805347931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737464934451663E-2"/>
                  <c:y val="9.4692721895515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9290906334481357E-3"/>
                  <c:y val="2.222499567228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393982844498751E-2"/>
                  <c:y val="-0.165851559556518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Государственная пошлина</c:v>
                </c:pt>
                <c:pt idx="1">
                  <c:v>Доходы от использования муниципального имущества</c:v>
                </c:pt>
                <c:pt idx="2">
                  <c:v>Доходы от компенсации затрат</c:v>
                </c:pt>
                <c:pt idx="3">
                  <c:v>Доходы от продажи материальных и нематериальных активов</c:v>
                </c:pt>
                <c:pt idx="4">
                  <c:v>Доходы от возмещения ущерба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16.2</c:v>
                </c:pt>
                <c:pt idx="2">
                  <c:v>81.400000000000006</c:v>
                </c:pt>
                <c:pt idx="3">
                  <c:v>3.5</c:v>
                </c:pt>
                <c:pt idx="4">
                  <c:v>75.400000000000006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507153390414121"/>
          <c:y val="2.777758507058864E-3"/>
          <c:w val="0.31263023495915843"/>
          <c:h val="0.95509660411391306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546757083950597E-2"/>
          <c:y val="0.15800894932186341"/>
          <c:w val="0.69568834022782067"/>
          <c:h val="0.644634222484304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4.5635554382846354E-2"/>
                  <c:y val="-5.5143640084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3160366440765835E-2"/>
                  <c:y val="2.3949772798224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34346111427434"/>
                  <c:y val="0.194898192791980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57735483094471"/>
                  <c:y val="2.123361892538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849067696181905E-2"/>
                  <c:y val="-6.9843282805508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0974033845776396"/>
                  <c:y val="-7.1564882583509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Дотации на выравнивание бюджетной обеспеченности</c:v>
                </c:pt>
                <c:pt idx="1">
                  <c:v>Дотации бюджетам поселений на поддержку мер по обеспечению сбалансированности бюджетов</c:v>
                </c:pt>
                <c:pt idx="2">
                  <c:v>Субвенции бюджетам поселений на государственную регистрацию актов гражданского состояния</c:v>
                </c:pt>
                <c:pt idx="3">
                  <c:v>Субвенции бюджетам поселений на осуществление первичного воинского учета на территориях, где отсутствуют военные комиссариаты</c:v>
                </c:pt>
                <c:pt idx="4">
                  <c:v>Межбюджетные трансферты, передаваемые бюджетам поселений из бюджетов муниципальных районов на осуществление части полномочий в соответствии с заключенными соглашениями</c:v>
                </c:pt>
                <c:pt idx="5">
                  <c:v>Прочие межбюджетные трансферты, передаваемые бюджетам поселений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5304.3</c:v>
                </c:pt>
                <c:pt idx="1">
                  <c:v>54090.7</c:v>
                </c:pt>
                <c:pt idx="2">
                  <c:v>16.399999999999999</c:v>
                </c:pt>
                <c:pt idx="3">
                  <c:v>144.30000000000001</c:v>
                </c:pt>
                <c:pt idx="4">
                  <c:v>1327.3</c:v>
                </c:pt>
                <c:pt idx="5">
                  <c:v>3551.6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344302600636969"/>
          <c:y val="2.506670366644697E-2"/>
          <c:w val="0.36425871662407872"/>
          <c:h val="0.93871254639425594"/>
        </c:manualLayout>
      </c:layout>
      <c:overlay val="0"/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7CBEC7-FBE0-4A7B-8D49-51E852896D4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26C5AD-B403-4118-BE24-BE2D28294AA2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Доходы           65 685,9 тыс. руб.</a:t>
          </a:r>
          <a:endParaRPr lang="ru-RU" sz="2000" dirty="0">
            <a:solidFill>
              <a:schemeClr val="tx1"/>
            </a:solidFill>
          </a:endParaRPr>
        </a:p>
      </dgm:t>
    </dgm:pt>
    <dgm:pt modelId="{9E491314-2B83-43CC-99F5-19F4D2899E8B}" type="parTrans" cxnId="{E87F8C9E-D123-40BF-A1B5-694F796C6FC3}">
      <dgm:prSet/>
      <dgm:spPr/>
      <dgm:t>
        <a:bodyPr/>
        <a:lstStyle/>
        <a:p>
          <a:endParaRPr lang="ru-RU"/>
        </a:p>
      </dgm:t>
    </dgm:pt>
    <dgm:pt modelId="{7141ABC4-E509-4B82-A77D-C167A9A51AD8}" type="sibTrans" cxnId="{E87F8C9E-D123-40BF-A1B5-694F796C6FC3}">
      <dgm:prSet/>
      <dgm:spPr/>
      <dgm:t>
        <a:bodyPr/>
        <a:lstStyle/>
        <a:p>
          <a:endParaRPr lang="ru-RU"/>
        </a:p>
      </dgm:t>
    </dgm:pt>
    <dgm:pt modelId="{67CC1F6D-AA75-4AAE-B0C8-DE94E4A2C80F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Расходы</a:t>
          </a:r>
          <a:r>
            <a:rPr lang="ru-RU" sz="2000" dirty="0" smtClean="0"/>
            <a:t>          </a:t>
          </a:r>
          <a:r>
            <a:rPr lang="ru-RU" sz="2000" dirty="0" smtClean="0">
              <a:solidFill>
                <a:schemeClr val="tx1"/>
              </a:solidFill>
            </a:rPr>
            <a:t>65 860,5 тыс. руб.</a:t>
          </a:r>
          <a:endParaRPr lang="ru-RU" sz="2000" dirty="0">
            <a:solidFill>
              <a:schemeClr val="tx1"/>
            </a:solidFill>
          </a:endParaRPr>
        </a:p>
      </dgm:t>
    </dgm:pt>
    <dgm:pt modelId="{0880CEE8-59AC-4602-8EDE-ED3602EF9B9C}" type="parTrans" cxnId="{E1E2AE20-3982-4955-A2A1-D4DA8F1C8918}">
      <dgm:prSet/>
      <dgm:spPr/>
      <dgm:t>
        <a:bodyPr/>
        <a:lstStyle/>
        <a:p>
          <a:endParaRPr lang="ru-RU"/>
        </a:p>
      </dgm:t>
    </dgm:pt>
    <dgm:pt modelId="{66113B85-82AE-4310-9274-4AC9B84C9605}" type="sibTrans" cxnId="{E1E2AE20-3982-4955-A2A1-D4DA8F1C8918}">
      <dgm:prSet/>
      <dgm:spPr/>
      <dgm:t>
        <a:bodyPr/>
        <a:lstStyle/>
        <a:p>
          <a:endParaRPr lang="ru-RU"/>
        </a:p>
      </dgm:t>
    </dgm:pt>
    <dgm:pt modelId="{B019C292-4873-4E65-B008-47E1A4B23DD9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Дефицит (-)   -174,5 тыс. руб.</a:t>
          </a:r>
        </a:p>
        <a:p>
          <a:r>
            <a:rPr lang="ru-RU" sz="2000" dirty="0" smtClean="0">
              <a:solidFill>
                <a:schemeClr val="tx1"/>
              </a:solidFill>
            </a:rPr>
            <a:t>Профицит (+)</a:t>
          </a:r>
          <a:endParaRPr lang="ru-RU" sz="2000" dirty="0">
            <a:solidFill>
              <a:schemeClr val="tx1"/>
            </a:solidFill>
          </a:endParaRPr>
        </a:p>
      </dgm:t>
    </dgm:pt>
    <dgm:pt modelId="{62186265-E231-4CEE-A8F3-243D857FCE12}" type="parTrans" cxnId="{4609A726-57C6-41FD-AFBA-5C0256E65F6E}">
      <dgm:prSet/>
      <dgm:spPr/>
      <dgm:t>
        <a:bodyPr/>
        <a:lstStyle/>
        <a:p>
          <a:endParaRPr lang="ru-RU"/>
        </a:p>
      </dgm:t>
    </dgm:pt>
    <dgm:pt modelId="{F7FC55D1-8A1A-4BB7-900B-E3E52A8F1956}" type="sibTrans" cxnId="{4609A726-57C6-41FD-AFBA-5C0256E65F6E}">
      <dgm:prSet/>
      <dgm:spPr/>
      <dgm:t>
        <a:bodyPr/>
        <a:lstStyle/>
        <a:p>
          <a:endParaRPr lang="ru-RU"/>
        </a:p>
      </dgm:t>
    </dgm:pt>
    <dgm:pt modelId="{CBF7754F-5605-4878-AFD6-7B0ACFBC2CF2}" type="pres">
      <dgm:prSet presAssocID="{C27CBEC7-FBE0-4A7B-8D49-51E852896D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A78AA3-1F57-48D9-B934-1C5533D393A8}" type="pres">
      <dgm:prSet presAssocID="{4C26C5AD-B403-4118-BE24-BE2D28294AA2}" presName="parentLin" presStyleCnt="0"/>
      <dgm:spPr/>
    </dgm:pt>
    <dgm:pt modelId="{514D8606-1381-4BF8-ABA1-376BAD6ABC07}" type="pres">
      <dgm:prSet presAssocID="{4C26C5AD-B403-4118-BE24-BE2D28294AA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BF5791A-DEDC-415E-A998-4ABF47EF4400}" type="pres">
      <dgm:prSet presAssocID="{4C26C5AD-B403-4118-BE24-BE2D28294AA2}" presName="parentText" presStyleLbl="node1" presStyleIdx="0" presStyleCnt="3" custLinFactNeighborX="-3159" custLinFactNeighborY="-3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C59C3-24DF-4BFB-B0FA-0A3B4AE028D5}" type="pres">
      <dgm:prSet presAssocID="{4C26C5AD-B403-4118-BE24-BE2D28294AA2}" presName="negativeSpace" presStyleCnt="0"/>
      <dgm:spPr/>
    </dgm:pt>
    <dgm:pt modelId="{E71DA22F-D117-49CB-A696-46DAA7DB44A1}" type="pres">
      <dgm:prSet presAssocID="{4C26C5AD-B403-4118-BE24-BE2D28294AA2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accent4">
              <a:lumMod val="60000"/>
              <a:lumOff val="40000"/>
            </a:schemeClr>
          </a:solidFill>
        </a:ln>
      </dgm:spPr>
    </dgm:pt>
    <dgm:pt modelId="{567FB247-BBB1-47D1-B902-11A29FE72BA1}" type="pres">
      <dgm:prSet presAssocID="{7141ABC4-E509-4B82-A77D-C167A9A51AD8}" presName="spaceBetweenRectangles" presStyleCnt="0"/>
      <dgm:spPr/>
    </dgm:pt>
    <dgm:pt modelId="{2F6994B5-5F85-47E2-AC93-E886C509B32E}" type="pres">
      <dgm:prSet presAssocID="{67CC1F6D-AA75-4AAE-B0C8-DE94E4A2C80F}" presName="parentLin" presStyleCnt="0"/>
      <dgm:spPr/>
    </dgm:pt>
    <dgm:pt modelId="{DBABCF4E-C6D6-45BC-91EE-044F6E687C01}" type="pres">
      <dgm:prSet presAssocID="{67CC1F6D-AA75-4AAE-B0C8-DE94E4A2C80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C5C8EA9-B511-4225-9D12-31CCA81788C4}" type="pres">
      <dgm:prSet presAssocID="{67CC1F6D-AA75-4AAE-B0C8-DE94E4A2C80F}" presName="parentText" presStyleLbl="node1" presStyleIdx="1" presStyleCnt="3" custLinFactNeighborX="-3159" custLinFactNeighborY="59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E3AF5-817B-442A-9EDA-490D56912605}" type="pres">
      <dgm:prSet presAssocID="{67CC1F6D-AA75-4AAE-B0C8-DE94E4A2C80F}" presName="negativeSpace" presStyleCnt="0"/>
      <dgm:spPr/>
    </dgm:pt>
    <dgm:pt modelId="{6461DBCA-E788-4AE0-8138-65F4EE233BA5}" type="pres">
      <dgm:prSet presAssocID="{67CC1F6D-AA75-4AAE-B0C8-DE94E4A2C80F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accent4">
              <a:lumMod val="60000"/>
              <a:lumOff val="40000"/>
            </a:schemeClr>
          </a:solidFill>
        </a:ln>
      </dgm:spPr>
    </dgm:pt>
    <dgm:pt modelId="{78C941FA-12A7-4943-A279-3FE8CEE9C9BE}" type="pres">
      <dgm:prSet presAssocID="{66113B85-82AE-4310-9274-4AC9B84C9605}" presName="spaceBetweenRectangles" presStyleCnt="0"/>
      <dgm:spPr/>
    </dgm:pt>
    <dgm:pt modelId="{F2F06DAA-D304-41F0-89C0-6FD3A83BDFBD}" type="pres">
      <dgm:prSet presAssocID="{B019C292-4873-4E65-B008-47E1A4B23DD9}" presName="parentLin" presStyleCnt="0"/>
      <dgm:spPr/>
    </dgm:pt>
    <dgm:pt modelId="{E9782B4E-C117-4B5D-88A6-3F3191C29EB7}" type="pres">
      <dgm:prSet presAssocID="{B019C292-4873-4E65-B008-47E1A4B23DD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935D1AA-D0ED-44BC-9A3C-190FF97B0A35}" type="pres">
      <dgm:prSet presAssocID="{B019C292-4873-4E65-B008-47E1A4B23DD9}" presName="parentText" presStyleLbl="node1" presStyleIdx="2" presStyleCnt="3" custScaleY="1466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386BE-9B23-4207-97D5-A5BC21967063}" type="pres">
      <dgm:prSet presAssocID="{B019C292-4873-4E65-B008-47E1A4B23DD9}" presName="negativeSpace" presStyleCnt="0"/>
      <dgm:spPr/>
    </dgm:pt>
    <dgm:pt modelId="{56964BD5-9F4F-49E0-88BC-750AC095A870}" type="pres">
      <dgm:prSet presAssocID="{B019C292-4873-4E65-B008-47E1A4B23DD9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accent4">
              <a:lumMod val="60000"/>
              <a:lumOff val="40000"/>
            </a:schemeClr>
          </a:solidFill>
        </a:ln>
      </dgm:spPr>
    </dgm:pt>
  </dgm:ptLst>
  <dgm:cxnLst>
    <dgm:cxn modelId="{1C9EDC4B-8A94-4AED-B0EF-1D52AC464809}" type="presOf" srcId="{67CC1F6D-AA75-4AAE-B0C8-DE94E4A2C80F}" destId="{DBABCF4E-C6D6-45BC-91EE-044F6E687C01}" srcOrd="0" destOrd="0" presId="urn:microsoft.com/office/officeart/2005/8/layout/list1"/>
    <dgm:cxn modelId="{9106CE03-1934-4EE2-92D8-DEE561894CAD}" type="presOf" srcId="{C27CBEC7-FBE0-4A7B-8D49-51E852896D45}" destId="{CBF7754F-5605-4878-AFD6-7B0ACFBC2CF2}" srcOrd="0" destOrd="0" presId="urn:microsoft.com/office/officeart/2005/8/layout/list1"/>
    <dgm:cxn modelId="{00C9EFC2-202F-411A-996A-1174174BD7B2}" type="presOf" srcId="{B019C292-4873-4E65-B008-47E1A4B23DD9}" destId="{4935D1AA-D0ED-44BC-9A3C-190FF97B0A35}" srcOrd="1" destOrd="0" presId="urn:microsoft.com/office/officeart/2005/8/layout/list1"/>
    <dgm:cxn modelId="{ECFB1C01-7E26-4B2D-A526-1615B3BFC4EA}" type="presOf" srcId="{B019C292-4873-4E65-B008-47E1A4B23DD9}" destId="{E9782B4E-C117-4B5D-88A6-3F3191C29EB7}" srcOrd="0" destOrd="0" presId="urn:microsoft.com/office/officeart/2005/8/layout/list1"/>
    <dgm:cxn modelId="{E5332362-85C0-440F-8331-2BAD44C259C3}" type="presOf" srcId="{4C26C5AD-B403-4118-BE24-BE2D28294AA2}" destId="{514D8606-1381-4BF8-ABA1-376BAD6ABC07}" srcOrd="0" destOrd="0" presId="urn:microsoft.com/office/officeart/2005/8/layout/list1"/>
    <dgm:cxn modelId="{E1E2AE20-3982-4955-A2A1-D4DA8F1C8918}" srcId="{C27CBEC7-FBE0-4A7B-8D49-51E852896D45}" destId="{67CC1F6D-AA75-4AAE-B0C8-DE94E4A2C80F}" srcOrd="1" destOrd="0" parTransId="{0880CEE8-59AC-4602-8EDE-ED3602EF9B9C}" sibTransId="{66113B85-82AE-4310-9274-4AC9B84C9605}"/>
    <dgm:cxn modelId="{E87F8C9E-D123-40BF-A1B5-694F796C6FC3}" srcId="{C27CBEC7-FBE0-4A7B-8D49-51E852896D45}" destId="{4C26C5AD-B403-4118-BE24-BE2D28294AA2}" srcOrd="0" destOrd="0" parTransId="{9E491314-2B83-43CC-99F5-19F4D2899E8B}" sibTransId="{7141ABC4-E509-4B82-A77D-C167A9A51AD8}"/>
    <dgm:cxn modelId="{4609A726-57C6-41FD-AFBA-5C0256E65F6E}" srcId="{C27CBEC7-FBE0-4A7B-8D49-51E852896D45}" destId="{B019C292-4873-4E65-B008-47E1A4B23DD9}" srcOrd="2" destOrd="0" parTransId="{62186265-E231-4CEE-A8F3-243D857FCE12}" sibTransId="{F7FC55D1-8A1A-4BB7-900B-E3E52A8F1956}"/>
    <dgm:cxn modelId="{05BCC23D-331B-494D-A8D7-8182CB6067B0}" type="presOf" srcId="{4C26C5AD-B403-4118-BE24-BE2D28294AA2}" destId="{BBF5791A-DEDC-415E-A998-4ABF47EF4400}" srcOrd="1" destOrd="0" presId="urn:microsoft.com/office/officeart/2005/8/layout/list1"/>
    <dgm:cxn modelId="{29DB28AF-A0F2-4AE5-99B3-2F3603FFD9F1}" type="presOf" srcId="{67CC1F6D-AA75-4AAE-B0C8-DE94E4A2C80F}" destId="{2C5C8EA9-B511-4225-9D12-31CCA81788C4}" srcOrd="1" destOrd="0" presId="urn:microsoft.com/office/officeart/2005/8/layout/list1"/>
    <dgm:cxn modelId="{DA37034D-3853-4B9F-A13F-E3A4791E1E0A}" type="presParOf" srcId="{CBF7754F-5605-4878-AFD6-7B0ACFBC2CF2}" destId="{99A78AA3-1F57-48D9-B934-1C5533D393A8}" srcOrd="0" destOrd="0" presId="urn:microsoft.com/office/officeart/2005/8/layout/list1"/>
    <dgm:cxn modelId="{319C3C67-EE80-477F-994A-CC6ADFDEF070}" type="presParOf" srcId="{99A78AA3-1F57-48D9-B934-1C5533D393A8}" destId="{514D8606-1381-4BF8-ABA1-376BAD6ABC07}" srcOrd="0" destOrd="0" presId="urn:microsoft.com/office/officeart/2005/8/layout/list1"/>
    <dgm:cxn modelId="{B630215B-9A41-4298-8D6D-BCB93E29CCB6}" type="presParOf" srcId="{99A78AA3-1F57-48D9-B934-1C5533D393A8}" destId="{BBF5791A-DEDC-415E-A998-4ABF47EF4400}" srcOrd="1" destOrd="0" presId="urn:microsoft.com/office/officeart/2005/8/layout/list1"/>
    <dgm:cxn modelId="{CFBB696E-B667-43A8-90AA-BDE9BCFA69BA}" type="presParOf" srcId="{CBF7754F-5605-4878-AFD6-7B0ACFBC2CF2}" destId="{DE6C59C3-24DF-4BFB-B0FA-0A3B4AE028D5}" srcOrd="1" destOrd="0" presId="urn:microsoft.com/office/officeart/2005/8/layout/list1"/>
    <dgm:cxn modelId="{AF45E603-3E7B-447A-9722-28FBD81301F1}" type="presParOf" srcId="{CBF7754F-5605-4878-AFD6-7B0ACFBC2CF2}" destId="{E71DA22F-D117-49CB-A696-46DAA7DB44A1}" srcOrd="2" destOrd="0" presId="urn:microsoft.com/office/officeart/2005/8/layout/list1"/>
    <dgm:cxn modelId="{13B5AD3B-CFBB-4045-9F6C-08F5D3B49449}" type="presParOf" srcId="{CBF7754F-5605-4878-AFD6-7B0ACFBC2CF2}" destId="{567FB247-BBB1-47D1-B902-11A29FE72BA1}" srcOrd="3" destOrd="0" presId="urn:microsoft.com/office/officeart/2005/8/layout/list1"/>
    <dgm:cxn modelId="{16966029-67FC-4DBA-9FF9-A32CF697F5C9}" type="presParOf" srcId="{CBF7754F-5605-4878-AFD6-7B0ACFBC2CF2}" destId="{2F6994B5-5F85-47E2-AC93-E886C509B32E}" srcOrd="4" destOrd="0" presId="urn:microsoft.com/office/officeart/2005/8/layout/list1"/>
    <dgm:cxn modelId="{29B40CAF-114C-4419-B997-B90C0B5EE218}" type="presParOf" srcId="{2F6994B5-5F85-47E2-AC93-E886C509B32E}" destId="{DBABCF4E-C6D6-45BC-91EE-044F6E687C01}" srcOrd="0" destOrd="0" presId="urn:microsoft.com/office/officeart/2005/8/layout/list1"/>
    <dgm:cxn modelId="{F1053DF9-2883-46D5-AA8A-AAD84EF0187C}" type="presParOf" srcId="{2F6994B5-5F85-47E2-AC93-E886C509B32E}" destId="{2C5C8EA9-B511-4225-9D12-31CCA81788C4}" srcOrd="1" destOrd="0" presId="urn:microsoft.com/office/officeart/2005/8/layout/list1"/>
    <dgm:cxn modelId="{EA28EFED-64F4-4944-933F-EF2DA9B6CACD}" type="presParOf" srcId="{CBF7754F-5605-4878-AFD6-7B0ACFBC2CF2}" destId="{34EE3AF5-817B-442A-9EDA-490D56912605}" srcOrd="5" destOrd="0" presId="urn:microsoft.com/office/officeart/2005/8/layout/list1"/>
    <dgm:cxn modelId="{B36F3C2C-DB71-47B6-B817-487254B889BE}" type="presParOf" srcId="{CBF7754F-5605-4878-AFD6-7B0ACFBC2CF2}" destId="{6461DBCA-E788-4AE0-8138-65F4EE233BA5}" srcOrd="6" destOrd="0" presId="urn:microsoft.com/office/officeart/2005/8/layout/list1"/>
    <dgm:cxn modelId="{2154249F-86AB-4635-8073-DAD69EFDE9E6}" type="presParOf" srcId="{CBF7754F-5605-4878-AFD6-7B0ACFBC2CF2}" destId="{78C941FA-12A7-4943-A279-3FE8CEE9C9BE}" srcOrd="7" destOrd="0" presId="urn:microsoft.com/office/officeart/2005/8/layout/list1"/>
    <dgm:cxn modelId="{24BD9BBF-FE50-44BF-A59C-D3B8476C2570}" type="presParOf" srcId="{CBF7754F-5605-4878-AFD6-7B0ACFBC2CF2}" destId="{F2F06DAA-D304-41F0-89C0-6FD3A83BDFBD}" srcOrd="8" destOrd="0" presId="urn:microsoft.com/office/officeart/2005/8/layout/list1"/>
    <dgm:cxn modelId="{4718760E-ECBE-4E7A-A83B-A76916FFF673}" type="presParOf" srcId="{F2F06DAA-D304-41F0-89C0-6FD3A83BDFBD}" destId="{E9782B4E-C117-4B5D-88A6-3F3191C29EB7}" srcOrd="0" destOrd="0" presId="urn:microsoft.com/office/officeart/2005/8/layout/list1"/>
    <dgm:cxn modelId="{3FFFE6DC-43C3-4148-B7AD-70C22E495F15}" type="presParOf" srcId="{F2F06DAA-D304-41F0-89C0-6FD3A83BDFBD}" destId="{4935D1AA-D0ED-44BC-9A3C-190FF97B0A35}" srcOrd="1" destOrd="0" presId="urn:microsoft.com/office/officeart/2005/8/layout/list1"/>
    <dgm:cxn modelId="{024D3933-B32B-481A-9C2A-6AC969266F49}" type="presParOf" srcId="{CBF7754F-5605-4878-AFD6-7B0ACFBC2CF2}" destId="{C53386BE-9B23-4207-97D5-A5BC21967063}" srcOrd="9" destOrd="0" presId="urn:microsoft.com/office/officeart/2005/8/layout/list1"/>
    <dgm:cxn modelId="{58E746F9-2752-4428-A15F-8D0ED4FD9518}" type="presParOf" srcId="{CBF7754F-5605-4878-AFD6-7B0ACFBC2CF2}" destId="{56964BD5-9F4F-49E0-88BC-750AC095A870}" srcOrd="10" destOrd="0" presId="urn:microsoft.com/office/officeart/2005/8/layout/list1"/>
  </dgm:cxnLst>
  <dgm:bg/>
  <dgm:whole>
    <a:ln>
      <a:solidFill>
        <a:schemeClr val="accent4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465841-AD1D-4EB6-AB64-326F9C5F67B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D3D95-C23F-4BF4-8A4C-545A336B6C17}">
      <dgm:prSet phldrT="[Текст]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Налоговые </a:t>
          </a:r>
        </a:p>
        <a:p>
          <a:r>
            <a:rPr lang="ru-RU" b="1" dirty="0" smtClean="0">
              <a:solidFill>
                <a:schemeClr val="tx1"/>
              </a:solidFill>
            </a:rPr>
            <a:t>доходы </a:t>
          </a:r>
        </a:p>
        <a:p>
          <a:r>
            <a:rPr lang="ru-RU" b="1" dirty="0" smtClean="0">
              <a:solidFill>
                <a:schemeClr val="tx1"/>
              </a:solidFill>
            </a:rPr>
            <a:t>1220,3 </a:t>
          </a:r>
          <a:endParaRPr lang="ru-RU" b="1" dirty="0">
            <a:solidFill>
              <a:schemeClr val="tx1"/>
            </a:solidFill>
          </a:endParaRPr>
        </a:p>
      </dgm:t>
    </dgm:pt>
    <dgm:pt modelId="{D3AE9615-437E-427C-ACA3-0908101244F3}" type="parTrans" cxnId="{7CD6A603-B0A6-493F-A57B-EA4AF1582EEC}">
      <dgm:prSet/>
      <dgm:spPr/>
      <dgm:t>
        <a:bodyPr/>
        <a:lstStyle/>
        <a:p>
          <a:endParaRPr lang="ru-RU"/>
        </a:p>
      </dgm:t>
    </dgm:pt>
    <dgm:pt modelId="{CB396D01-118A-49A8-8EB3-2CC7655456E7}" type="sibTrans" cxnId="{7CD6A603-B0A6-493F-A57B-EA4AF1582EEC}">
      <dgm:prSet/>
      <dgm:spPr/>
      <dgm:t>
        <a:bodyPr/>
        <a:lstStyle/>
        <a:p>
          <a:endParaRPr lang="ru-RU"/>
        </a:p>
      </dgm:t>
    </dgm:pt>
    <dgm:pt modelId="{C039F05A-589C-4A16-98D9-E3033864FF59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осуществляется в соответствии со статьями 227,227.1 и 228 Налогового кодекса Российской Федерации.</a:t>
          </a:r>
          <a:endParaRPr lang="ru-RU" dirty="0"/>
        </a:p>
      </dgm:t>
    </dgm:pt>
    <dgm:pt modelId="{2DDB6D2A-BE58-42F3-AFCC-01E0313F84C9}" type="parTrans" cxnId="{AADC2EAE-707F-4B02-AC58-4C596B55A034}">
      <dgm:prSet/>
      <dgm:spPr/>
      <dgm:t>
        <a:bodyPr/>
        <a:lstStyle/>
        <a:p>
          <a:endParaRPr lang="ru-RU"/>
        </a:p>
      </dgm:t>
    </dgm:pt>
    <dgm:pt modelId="{8EDC122B-6DE3-4B78-AA02-EFC6902EE63F}" type="sibTrans" cxnId="{AADC2EAE-707F-4B02-AC58-4C596B55A034}">
      <dgm:prSet/>
      <dgm:spPr/>
      <dgm:t>
        <a:bodyPr/>
        <a:lstStyle/>
        <a:p>
          <a:endParaRPr lang="ru-RU"/>
        </a:p>
      </dgm:t>
    </dgm:pt>
    <dgm:pt modelId="{A402C266-CBAA-45A8-AE98-4F14B4FD2D7A}">
      <dgm:prSet phldrT="[Текст]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Неналоговые </a:t>
          </a:r>
        </a:p>
        <a:p>
          <a:r>
            <a:rPr lang="ru-RU" b="1" dirty="0" smtClean="0">
              <a:solidFill>
                <a:schemeClr val="tx1"/>
              </a:solidFill>
            </a:rPr>
            <a:t>доходы </a:t>
          </a:r>
        </a:p>
        <a:p>
          <a:r>
            <a:rPr lang="ru-RU" b="1" dirty="0" smtClean="0">
              <a:solidFill>
                <a:schemeClr val="tx1"/>
              </a:solidFill>
            </a:rPr>
            <a:t>184,7</a:t>
          </a:r>
          <a:endParaRPr lang="ru-RU" b="1" dirty="0">
            <a:solidFill>
              <a:schemeClr val="tx1"/>
            </a:solidFill>
          </a:endParaRPr>
        </a:p>
      </dgm:t>
    </dgm:pt>
    <dgm:pt modelId="{253C1982-50F5-41D6-9253-94235EB63198}" type="parTrans" cxnId="{CAB83F8D-9884-4E75-A713-7654FCF28BE1}">
      <dgm:prSet/>
      <dgm:spPr/>
      <dgm:t>
        <a:bodyPr/>
        <a:lstStyle/>
        <a:p>
          <a:endParaRPr lang="ru-RU"/>
        </a:p>
      </dgm:t>
    </dgm:pt>
    <dgm:pt modelId="{7B9FE45C-A1A8-4B56-85B7-D6CF3E554F1B}" type="sibTrans" cxnId="{CAB83F8D-9884-4E75-A713-7654FCF28BE1}">
      <dgm:prSet/>
      <dgm:spPr/>
      <dgm:t>
        <a:bodyPr/>
        <a:lstStyle/>
        <a:p>
          <a:endParaRPr lang="ru-RU"/>
        </a:p>
      </dgm:t>
    </dgm:pt>
    <dgm:pt modelId="{CFE2945F-96EC-4B54-AE8A-8651E438D7F4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Государственная пошлина за совершение нотариальных действий должностными лицами органов местного самоуправления, уполномоченными в соответствии с законодательными актами Российской Федерации на совершение нотариальных действий.</a:t>
          </a:r>
          <a:endParaRPr lang="ru-RU" dirty="0"/>
        </a:p>
      </dgm:t>
    </dgm:pt>
    <dgm:pt modelId="{EA8F8229-99F6-4192-BCBE-A64C158208A3}" type="parTrans" cxnId="{0BC2FE90-C4B5-406A-9867-C6DF28A6A3AC}">
      <dgm:prSet/>
      <dgm:spPr/>
      <dgm:t>
        <a:bodyPr/>
        <a:lstStyle/>
        <a:p>
          <a:endParaRPr lang="ru-RU"/>
        </a:p>
      </dgm:t>
    </dgm:pt>
    <dgm:pt modelId="{4926B4EF-3E77-4875-9E60-1869F85CA00F}" type="sibTrans" cxnId="{0BC2FE90-C4B5-406A-9867-C6DF28A6A3AC}">
      <dgm:prSet/>
      <dgm:spPr/>
      <dgm:t>
        <a:bodyPr/>
        <a:lstStyle/>
        <a:p>
          <a:endParaRPr lang="ru-RU"/>
        </a:p>
      </dgm:t>
    </dgm:pt>
    <dgm:pt modelId="{BEB60FB6-A4B0-4EA8-B0D5-BD6CE4A29332}">
      <dgm:prSet phldrT="[Текст]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Безвозмездные </a:t>
          </a:r>
        </a:p>
        <a:p>
          <a:r>
            <a:rPr lang="ru-RU" b="1" dirty="0" smtClean="0">
              <a:solidFill>
                <a:schemeClr val="tx1"/>
              </a:solidFill>
            </a:rPr>
            <a:t>поступления</a:t>
          </a:r>
        </a:p>
        <a:p>
          <a:r>
            <a:rPr lang="ru-RU" b="1" dirty="0" smtClean="0">
              <a:solidFill>
                <a:schemeClr val="tx1"/>
              </a:solidFill>
            </a:rPr>
            <a:t>64 280,9</a:t>
          </a:r>
          <a:endParaRPr lang="ru-RU" b="1" dirty="0">
            <a:solidFill>
              <a:schemeClr val="tx1"/>
            </a:solidFill>
          </a:endParaRPr>
        </a:p>
      </dgm:t>
    </dgm:pt>
    <dgm:pt modelId="{3D977317-2949-4F01-A95B-8C4B34D2552C}" type="parTrans" cxnId="{6E4D44AF-1C1D-40DA-B9ED-ED43B859F0CD}">
      <dgm:prSet/>
      <dgm:spPr/>
      <dgm:t>
        <a:bodyPr/>
        <a:lstStyle/>
        <a:p>
          <a:endParaRPr lang="ru-RU"/>
        </a:p>
      </dgm:t>
    </dgm:pt>
    <dgm:pt modelId="{2A5BDEC7-FCC6-4BB6-8FB4-7ED0E9DEA35B}" type="sibTrans" cxnId="{6E4D44AF-1C1D-40DA-B9ED-ED43B859F0CD}">
      <dgm:prSet/>
      <dgm:spPr/>
      <dgm:t>
        <a:bodyPr/>
        <a:lstStyle/>
        <a:p>
          <a:endParaRPr lang="ru-RU"/>
        </a:p>
      </dgm:t>
    </dgm:pt>
    <dgm:pt modelId="{DBE2FE0C-23BC-4090-ABA8-19D59D4070CD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Дотации на выравнивание бюджетной обеспеченности.</a:t>
          </a:r>
          <a:endParaRPr lang="ru-RU" dirty="0"/>
        </a:p>
      </dgm:t>
    </dgm:pt>
    <dgm:pt modelId="{2E17413D-4681-41A9-A5F5-99A035F8C1D0}" type="parTrans" cxnId="{B7881E5E-BA60-437E-9E59-7481F61E42F3}">
      <dgm:prSet/>
      <dgm:spPr/>
      <dgm:t>
        <a:bodyPr/>
        <a:lstStyle/>
        <a:p>
          <a:endParaRPr lang="ru-RU"/>
        </a:p>
      </dgm:t>
    </dgm:pt>
    <dgm:pt modelId="{9EA104F0-B0C7-459C-8503-859832D23E39}" type="sibTrans" cxnId="{B7881E5E-BA60-437E-9E59-7481F61E42F3}">
      <dgm:prSet/>
      <dgm:spPr/>
      <dgm:t>
        <a:bodyPr/>
        <a:lstStyle/>
        <a:p>
          <a:endParaRPr lang="ru-RU"/>
        </a:p>
      </dgm:t>
    </dgm:pt>
    <dgm:pt modelId="{5982DC15-208D-494E-9E97-7FE343795298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Субвенции бюджетам поселений на осуществление первичного воинского учета на территориях, где отсутствуют военные комиссары.</a:t>
          </a:r>
          <a:endParaRPr lang="ru-RU" dirty="0"/>
        </a:p>
      </dgm:t>
    </dgm:pt>
    <dgm:pt modelId="{006CDE2D-A33C-4FF9-8CAC-A7C6049DC0F6}" type="parTrans" cxnId="{DF53809D-216D-42AF-9A2B-FD9AF7CBF6B7}">
      <dgm:prSet/>
      <dgm:spPr/>
      <dgm:t>
        <a:bodyPr/>
        <a:lstStyle/>
        <a:p>
          <a:endParaRPr lang="ru-RU"/>
        </a:p>
      </dgm:t>
    </dgm:pt>
    <dgm:pt modelId="{DBF76AAD-9FE6-4EAF-B6E3-C2236039B9CF}" type="sibTrans" cxnId="{DF53809D-216D-42AF-9A2B-FD9AF7CBF6B7}">
      <dgm:prSet/>
      <dgm:spPr/>
      <dgm:t>
        <a:bodyPr/>
        <a:lstStyle/>
        <a:p>
          <a:endParaRPr lang="ru-RU"/>
        </a:p>
      </dgm:t>
    </dgm:pt>
    <dgm:pt modelId="{76908253-0423-49CE-9B8D-1C8EF8715C2D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Доходы от использования имущества, находящегося в государственной и муниципальной собственности. Доходы от сдачи в аренду имущества, находящегося в оперативном управлении органов управления поселений и созданных ими учреждений (за исключением имущества муниципальных автономных учреждений).</a:t>
          </a:r>
          <a:endParaRPr lang="ru-RU" dirty="0"/>
        </a:p>
      </dgm:t>
    </dgm:pt>
    <dgm:pt modelId="{12A14041-9F5D-4ACC-8201-54F5801B4108}" type="parTrans" cxnId="{BCCBFAC9-5A27-40B1-BA70-8509108A0622}">
      <dgm:prSet/>
      <dgm:spPr/>
      <dgm:t>
        <a:bodyPr/>
        <a:lstStyle/>
        <a:p>
          <a:endParaRPr lang="ru-RU"/>
        </a:p>
      </dgm:t>
    </dgm:pt>
    <dgm:pt modelId="{BC705DCF-09DF-4099-9AE7-6038EDDCCFED}" type="sibTrans" cxnId="{BCCBFAC9-5A27-40B1-BA70-8509108A0622}">
      <dgm:prSet/>
      <dgm:spPr/>
      <dgm:t>
        <a:bodyPr/>
        <a:lstStyle/>
        <a:p>
          <a:endParaRPr lang="ru-RU"/>
        </a:p>
      </dgm:t>
    </dgm:pt>
    <dgm:pt modelId="{797644C3-697B-4848-B7CC-F77C5055E1C8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endParaRPr lang="ru-RU" dirty="0"/>
        </a:p>
      </dgm:t>
    </dgm:pt>
    <dgm:pt modelId="{75888E95-BCBA-4A34-BF9D-347A4D227907}" type="parTrans" cxnId="{814A1B12-8BFE-43FB-ADAD-DF6210ECC915}">
      <dgm:prSet/>
      <dgm:spPr/>
      <dgm:t>
        <a:bodyPr/>
        <a:lstStyle/>
        <a:p>
          <a:endParaRPr lang="ru-RU"/>
        </a:p>
      </dgm:t>
    </dgm:pt>
    <dgm:pt modelId="{52BC3EE7-5D7D-43DA-BD2F-F7CA955F43B2}" type="sibTrans" cxnId="{814A1B12-8BFE-43FB-ADAD-DF6210ECC915}">
      <dgm:prSet/>
      <dgm:spPr/>
      <dgm:t>
        <a:bodyPr/>
        <a:lstStyle/>
        <a:p>
          <a:endParaRPr lang="ru-RU"/>
        </a:p>
      </dgm:t>
    </dgm:pt>
    <dgm:pt modelId="{83FE5AFB-AFA2-47E1-89E7-CF168FB4B596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Доходы от реализации иного имущества, находящегося в собственности поселений в части реализации основных средств по указанному имуществу.</a:t>
          </a:r>
          <a:endParaRPr lang="ru-RU" dirty="0"/>
        </a:p>
      </dgm:t>
    </dgm:pt>
    <dgm:pt modelId="{800749CA-318D-4FC1-A9FD-1B293DB06021}" type="parTrans" cxnId="{4CB9B71A-19F8-4B08-A49F-23318237C556}">
      <dgm:prSet/>
      <dgm:spPr/>
      <dgm:t>
        <a:bodyPr/>
        <a:lstStyle/>
        <a:p>
          <a:endParaRPr lang="ru-RU"/>
        </a:p>
      </dgm:t>
    </dgm:pt>
    <dgm:pt modelId="{F2439EBD-F7DF-40C6-86F7-8CD1F2CF03E0}" type="sibTrans" cxnId="{4CB9B71A-19F8-4B08-A49F-23318237C556}">
      <dgm:prSet/>
      <dgm:spPr/>
      <dgm:t>
        <a:bodyPr/>
        <a:lstStyle/>
        <a:p>
          <a:endParaRPr lang="ru-RU"/>
        </a:p>
      </dgm:t>
    </dgm:pt>
    <dgm:pt modelId="{8656C59E-3049-4F74-9342-37A2747B43AA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Дотации бюджетам сельских поселений на поддержку мер по обеспечению сбалансированности бюджетов.</a:t>
          </a:r>
          <a:endParaRPr lang="ru-RU" dirty="0"/>
        </a:p>
      </dgm:t>
    </dgm:pt>
    <dgm:pt modelId="{7A1DF917-FB6A-4DF3-BDAF-792AA9665751}" type="parTrans" cxnId="{F08B6BE0-F4FB-4BA6-A609-0D0F04C7B4FE}">
      <dgm:prSet/>
      <dgm:spPr/>
      <dgm:t>
        <a:bodyPr/>
        <a:lstStyle/>
        <a:p>
          <a:endParaRPr lang="ru-RU"/>
        </a:p>
      </dgm:t>
    </dgm:pt>
    <dgm:pt modelId="{E090F470-70EA-4714-BF57-986E5453F0FE}" type="sibTrans" cxnId="{F08B6BE0-F4FB-4BA6-A609-0D0F04C7B4FE}">
      <dgm:prSet/>
      <dgm:spPr/>
      <dgm:t>
        <a:bodyPr/>
        <a:lstStyle/>
        <a:p>
          <a:endParaRPr lang="ru-RU"/>
        </a:p>
      </dgm:t>
    </dgm:pt>
    <dgm:pt modelId="{7FC824EF-1265-4737-9C83-AE3FF9F54570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Субвенции бюджетам поселений на государственную регистрацию актов гражданского состояния.</a:t>
          </a:r>
          <a:endParaRPr lang="ru-RU" dirty="0"/>
        </a:p>
      </dgm:t>
    </dgm:pt>
    <dgm:pt modelId="{4F723100-F2FF-47AD-9E62-0457BB5D90EC}" type="parTrans" cxnId="{8E3F2E77-3005-4D1D-8106-652382F42CEB}">
      <dgm:prSet/>
      <dgm:spPr/>
      <dgm:t>
        <a:bodyPr/>
        <a:lstStyle/>
        <a:p>
          <a:endParaRPr lang="ru-RU"/>
        </a:p>
      </dgm:t>
    </dgm:pt>
    <dgm:pt modelId="{28AE0E73-5D51-4F0C-9604-961E8BE3D553}" type="sibTrans" cxnId="{8E3F2E77-3005-4D1D-8106-652382F42CEB}">
      <dgm:prSet/>
      <dgm:spPr/>
      <dgm:t>
        <a:bodyPr/>
        <a:lstStyle/>
        <a:p>
          <a:endParaRPr lang="ru-RU"/>
        </a:p>
      </dgm:t>
    </dgm:pt>
    <dgm:pt modelId="{9D4C034F-2D25-4080-BBE6-21CAB363A15C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Межбюджетные трансферты, передаваемые бюджетам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соглашениями.</a:t>
          </a:r>
          <a:endParaRPr lang="ru-RU" dirty="0"/>
        </a:p>
      </dgm:t>
    </dgm:pt>
    <dgm:pt modelId="{3086F8A8-051C-4445-9F6D-7007695231E5}" type="parTrans" cxnId="{E2F57BA3-342C-4C02-8DFB-3023065D61D3}">
      <dgm:prSet/>
      <dgm:spPr/>
      <dgm:t>
        <a:bodyPr/>
        <a:lstStyle/>
        <a:p>
          <a:endParaRPr lang="ru-RU"/>
        </a:p>
      </dgm:t>
    </dgm:pt>
    <dgm:pt modelId="{3765CE23-FE23-410E-A939-956234BE89D2}" type="sibTrans" cxnId="{E2F57BA3-342C-4C02-8DFB-3023065D61D3}">
      <dgm:prSet/>
      <dgm:spPr/>
      <dgm:t>
        <a:bodyPr/>
        <a:lstStyle/>
        <a:p>
          <a:endParaRPr lang="ru-RU"/>
        </a:p>
      </dgm:t>
    </dgm:pt>
    <dgm:pt modelId="{3FD631D1-0139-41A1-B923-687D335D1AD0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Прочие межбюджетные трансферты, передаваемые бюджетам поселений.</a:t>
          </a:r>
          <a:endParaRPr lang="ru-RU" dirty="0"/>
        </a:p>
      </dgm:t>
    </dgm:pt>
    <dgm:pt modelId="{BEE94F77-B7CD-4958-9E53-711657B3C6B5}" type="parTrans" cxnId="{312BFE88-8752-4293-B17A-859F37AF0B49}">
      <dgm:prSet/>
      <dgm:spPr/>
      <dgm:t>
        <a:bodyPr/>
        <a:lstStyle/>
        <a:p>
          <a:endParaRPr lang="ru-RU"/>
        </a:p>
      </dgm:t>
    </dgm:pt>
    <dgm:pt modelId="{20B7F5F2-CE76-458D-B11D-2FF6B729933F}" type="sibTrans" cxnId="{312BFE88-8752-4293-B17A-859F37AF0B49}">
      <dgm:prSet/>
      <dgm:spPr/>
      <dgm:t>
        <a:bodyPr/>
        <a:lstStyle/>
        <a:p>
          <a:endParaRPr lang="ru-RU"/>
        </a:p>
      </dgm:t>
    </dgm:pt>
    <dgm:pt modelId="{3C6EC6A5-F5D4-46DA-83C8-3FA25C9BFF5C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Возврат остатков субсидий, субвенций и иных межбюджетных трансфертов, имеющих целевое значение, прошлых лет из бюджетов сельских поселений.</a:t>
          </a:r>
          <a:endParaRPr lang="ru-RU" dirty="0"/>
        </a:p>
      </dgm:t>
    </dgm:pt>
    <dgm:pt modelId="{44D5288E-C1AF-4DFD-9C43-0661B96B1249}" type="parTrans" cxnId="{638BD625-BD9D-489E-8BC6-38CA257CE9A3}">
      <dgm:prSet/>
      <dgm:spPr/>
      <dgm:t>
        <a:bodyPr/>
        <a:lstStyle/>
        <a:p>
          <a:endParaRPr lang="ru-RU"/>
        </a:p>
      </dgm:t>
    </dgm:pt>
    <dgm:pt modelId="{5955476E-7B84-48DF-8E15-A37E5061F11D}" type="sibTrans" cxnId="{638BD625-BD9D-489E-8BC6-38CA257CE9A3}">
      <dgm:prSet/>
      <dgm:spPr/>
      <dgm:t>
        <a:bodyPr/>
        <a:lstStyle/>
        <a:p>
          <a:endParaRPr lang="ru-RU"/>
        </a:p>
      </dgm:t>
    </dgm:pt>
    <dgm:pt modelId="{C4C79412-BFC3-4520-B899-4E001FA17ADA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Налог на доходы физических лиц с доходов, полученных физическими лицами в соответствии со статьей 228 Налогового кодекса Российской Федерации.</a:t>
          </a:r>
          <a:endParaRPr lang="ru-RU" dirty="0"/>
        </a:p>
      </dgm:t>
    </dgm:pt>
    <dgm:pt modelId="{FC6D0F33-D827-4C63-8661-6C929A2EB895}" type="parTrans" cxnId="{C59A08C6-28C9-4507-826B-895C59BF41CE}">
      <dgm:prSet/>
      <dgm:spPr/>
      <dgm:t>
        <a:bodyPr/>
        <a:lstStyle/>
        <a:p>
          <a:endParaRPr lang="ru-RU"/>
        </a:p>
      </dgm:t>
    </dgm:pt>
    <dgm:pt modelId="{7B2E5282-FB9A-4856-B7BD-21E85471D8EE}" type="sibTrans" cxnId="{C59A08C6-28C9-4507-826B-895C59BF41CE}">
      <dgm:prSet/>
      <dgm:spPr/>
      <dgm:t>
        <a:bodyPr/>
        <a:lstStyle/>
        <a:p>
          <a:endParaRPr lang="ru-RU"/>
        </a:p>
      </dgm:t>
    </dgm:pt>
    <dgm:pt modelId="{FBD4947C-CC39-47F0-951A-DC503F6F671D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Налог на доходы физических лиц с доходов, полученных физическими лицами в соответствии со статьей 228 Налогового кодекса Российской Федерации.</a:t>
          </a:r>
          <a:endParaRPr lang="ru-RU" dirty="0"/>
        </a:p>
      </dgm:t>
    </dgm:pt>
    <dgm:pt modelId="{AF15B829-9468-4E9E-AC17-29339C8A5705}" type="parTrans" cxnId="{C3361485-5089-4149-AE5E-8C3E547E4AD4}">
      <dgm:prSet/>
      <dgm:spPr/>
      <dgm:t>
        <a:bodyPr/>
        <a:lstStyle/>
        <a:p>
          <a:endParaRPr lang="ru-RU"/>
        </a:p>
      </dgm:t>
    </dgm:pt>
    <dgm:pt modelId="{5E194A17-6F95-4895-8D9C-3BEA45A10EAF}" type="sibTrans" cxnId="{C3361485-5089-4149-AE5E-8C3E547E4AD4}">
      <dgm:prSet/>
      <dgm:spPr/>
      <dgm:t>
        <a:bodyPr/>
        <a:lstStyle/>
        <a:p>
          <a:endParaRPr lang="ru-RU"/>
        </a:p>
      </dgm:t>
    </dgm:pt>
    <dgm:pt modelId="{3AED469D-5FDA-480D-8B56-EB4F60ECD845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Налог на доходы физических лиц с доходов, полученных физическими лицами в соответствии со статьей 228 Налогового кодекса российской Федерации (пени и проценты по соответствующему платежу)</a:t>
          </a:r>
          <a:endParaRPr lang="ru-RU" dirty="0"/>
        </a:p>
      </dgm:t>
    </dgm:pt>
    <dgm:pt modelId="{3CC06F93-F38F-4950-A783-1A9B0D64488E}" type="parTrans" cxnId="{62C09DE3-481A-4A7A-A892-D61E7FF79B72}">
      <dgm:prSet/>
      <dgm:spPr/>
      <dgm:t>
        <a:bodyPr/>
        <a:lstStyle/>
        <a:p>
          <a:endParaRPr lang="ru-RU"/>
        </a:p>
      </dgm:t>
    </dgm:pt>
    <dgm:pt modelId="{10F9C38F-BFC8-4366-AC1F-30A1ED6F2ADA}" type="sibTrans" cxnId="{62C09DE3-481A-4A7A-A892-D61E7FF79B72}">
      <dgm:prSet/>
      <dgm:spPr/>
      <dgm:t>
        <a:bodyPr/>
        <a:lstStyle/>
        <a:p>
          <a:endParaRPr lang="ru-RU"/>
        </a:p>
      </dgm:t>
    </dgm:pt>
    <dgm:pt modelId="{4A3680A4-F170-415F-A79D-233CC4ADAF27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Налог на имущество физических лиц, взимаемый по ставкам  применяемым к объектам налогообложения, расположенным в границах поселений.</a:t>
          </a:r>
          <a:endParaRPr lang="ru-RU" dirty="0"/>
        </a:p>
      </dgm:t>
    </dgm:pt>
    <dgm:pt modelId="{B26CDA51-F9A6-4710-9521-C35F04BFBF2A}" type="parTrans" cxnId="{F836B50A-650D-4FC2-9F22-1E09719EBFD0}">
      <dgm:prSet/>
      <dgm:spPr/>
      <dgm:t>
        <a:bodyPr/>
        <a:lstStyle/>
        <a:p>
          <a:endParaRPr lang="ru-RU"/>
        </a:p>
      </dgm:t>
    </dgm:pt>
    <dgm:pt modelId="{22B0F57F-715A-4AE1-A9CD-73713546592B}" type="sibTrans" cxnId="{F836B50A-650D-4FC2-9F22-1E09719EBFD0}">
      <dgm:prSet/>
      <dgm:spPr/>
      <dgm:t>
        <a:bodyPr/>
        <a:lstStyle/>
        <a:p>
          <a:endParaRPr lang="ru-RU"/>
        </a:p>
      </dgm:t>
    </dgm:pt>
    <dgm:pt modelId="{F5C75C00-9D4C-4B2C-9662-52BE21A072D0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Земельный налог, взимаемый по ставкам, установленным в соответствии с пп.1 п.1 ст.394 Налогового кодекса Российской Федерации применяемым к объектам налогообложения, расположенным в границах поселений (сумма платежа (пересчеты, недоимка, задолженность по соответствующему платежу, в т. ч. по отмененному)</a:t>
          </a:r>
          <a:endParaRPr lang="ru-RU" dirty="0"/>
        </a:p>
      </dgm:t>
    </dgm:pt>
    <dgm:pt modelId="{294B8406-425B-4ABF-9BE6-00E800F57E2C}" type="parTrans" cxnId="{3DE7F711-94C9-4337-9C33-70CD6C71DFAC}">
      <dgm:prSet/>
      <dgm:spPr/>
      <dgm:t>
        <a:bodyPr/>
        <a:lstStyle/>
        <a:p>
          <a:endParaRPr lang="ru-RU"/>
        </a:p>
      </dgm:t>
    </dgm:pt>
    <dgm:pt modelId="{5E3760D9-C228-4328-A9D1-865749164CCE}" type="sibTrans" cxnId="{3DE7F711-94C9-4337-9C33-70CD6C71DFAC}">
      <dgm:prSet/>
      <dgm:spPr/>
      <dgm:t>
        <a:bodyPr/>
        <a:lstStyle/>
        <a:p>
          <a:endParaRPr lang="ru-RU"/>
        </a:p>
      </dgm:t>
    </dgm:pt>
    <dgm:pt modelId="{70F4F212-CB94-41D4-A1A6-13F8637B7403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Прочие доходы от оказания платных услуг(работ) получателями средств бюджетов поселений.</a:t>
          </a:r>
          <a:endParaRPr lang="ru-RU" dirty="0"/>
        </a:p>
      </dgm:t>
    </dgm:pt>
    <dgm:pt modelId="{2E2E1D86-15CD-428D-A4C1-B73424D74926}" type="parTrans" cxnId="{2D53D6C5-620C-44A8-8718-FB962CDC5CF9}">
      <dgm:prSet/>
      <dgm:spPr/>
      <dgm:t>
        <a:bodyPr/>
        <a:lstStyle/>
        <a:p>
          <a:endParaRPr lang="ru-RU"/>
        </a:p>
      </dgm:t>
    </dgm:pt>
    <dgm:pt modelId="{9972EEB4-6495-42BF-B4B2-437E92A70152}" type="sibTrans" cxnId="{2D53D6C5-620C-44A8-8718-FB962CDC5CF9}">
      <dgm:prSet/>
      <dgm:spPr/>
      <dgm:t>
        <a:bodyPr/>
        <a:lstStyle/>
        <a:p>
          <a:endParaRPr lang="ru-RU"/>
        </a:p>
      </dgm:t>
    </dgm:pt>
    <dgm:pt modelId="{1DFBEBA2-24FA-40E0-8A4C-08610E79C3D3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Прочие доходы от компенсации затрат бюджетов поселений.</a:t>
          </a:r>
          <a:endParaRPr lang="ru-RU" dirty="0"/>
        </a:p>
      </dgm:t>
    </dgm:pt>
    <dgm:pt modelId="{D2736AF3-BABE-4FCF-9170-46AF5038812A}" type="parTrans" cxnId="{C938F21D-6D54-49C7-A7E2-241DDC0880DD}">
      <dgm:prSet/>
      <dgm:spPr/>
      <dgm:t>
        <a:bodyPr/>
        <a:lstStyle/>
        <a:p>
          <a:endParaRPr lang="ru-RU"/>
        </a:p>
      </dgm:t>
    </dgm:pt>
    <dgm:pt modelId="{6B925DB4-83A3-4B59-9CD6-EC152C78DC81}" type="sibTrans" cxnId="{C938F21D-6D54-49C7-A7E2-241DDC0880DD}">
      <dgm:prSet/>
      <dgm:spPr/>
      <dgm:t>
        <a:bodyPr/>
        <a:lstStyle/>
        <a:p>
          <a:endParaRPr lang="ru-RU"/>
        </a:p>
      </dgm:t>
    </dgm:pt>
    <dgm:pt modelId="{E80BCC5E-7C7D-4655-B017-5226C5DD4920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Доходы от возмещения ущерба при возникновении страховых случаев по обязательному страхованию гражданской ответственности, когда выгодоприобретателями выступают получатели средств бюджетов сельских поселений.</a:t>
          </a:r>
          <a:endParaRPr lang="ru-RU" dirty="0"/>
        </a:p>
      </dgm:t>
    </dgm:pt>
    <dgm:pt modelId="{9ED13109-B285-47D2-A43D-CB7D70FAC90D}" type="parTrans" cxnId="{62AC56C8-E03E-434B-A1A1-D908F567C02A}">
      <dgm:prSet/>
      <dgm:spPr/>
      <dgm:t>
        <a:bodyPr/>
        <a:lstStyle/>
        <a:p>
          <a:endParaRPr lang="ru-RU"/>
        </a:p>
      </dgm:t>
    </dgm:pt>
    <dgm:pt modelId="{81D3BDF9-65D7-4899-B9B2-E9F871C4396F}" type="sibTrans" cxnId="{62AC56C8-E03E-434B-A1A1-D908F567C02A}">
      <dgm:prSet/>
      <dgm:spPr/>
      <dgm:t>
        <a:bodyPr/>
        <a:lstStyle/>
        <a:p>
          <a:endParaRPr lang="ru-RU"/>
        </a:p>
      </dgm:t>
    </dgm:pt>
    <dgm:pt modelId="{AFB30598-300C-4E45-B1FC-EF8D2583E630}" type="pres">
      <dgm:prSet presAssocID="{11465841-AD1D-4EB6-AB64-326F9C5F67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F2FE0F-299B-4EC6-9368-39413D0C2B90}" type="pres">
      <dgm:prSet presAssocID="{BAED3D95-C23F-4BF4-8A4C-545A336B6C17}" presName="composite" presStyleCnt="0"/>
      <dgm:spPr/>
    </dgm:pt>
    <dgm:pt modelId="{65E58951-36C6-448F-8E14-B54EAA75ACE3}" type="pres">
      <dgm:prSet presAssocID="{BAED3D95-C23F-4BF4-8A4C-545A336B6C1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C7832-8D40-4493-A5D7-7AD12D39FADC}" type="pres">
      <dgm:prSet presAssocID="{BAED3D95-C23F-4BF4-8A4C-545A336B6C1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DE060-40B9-4C01-BEF4-620238DA17FA}" type="pres">
      <dgm:prSet presAssocID="{CB396D01-118A-49A8-8EB3-2CC7655456E7}" presName="space" presStyleCnt="0"/>
      <dgm:spPr/>
    </dgm:pt>
    <dgm:pt modelId="{A044B753-1F73-47FA-864F-72B65B55BD36}" type="pres">
      <dgm:prSet presAssocID="{A402C266-CBAA-45A8-AE98-4F14B4FD2D7A}" presName="composite" presStyleCnt="0"/>
      <dgm:spPr/>
    </dgm:pt>
    <dgm:pt modelId="{81DFC7FA-2219-4355-B695-35339FF4FAFC}" type="pres">
      <dgm:prSet presAssocID="{A402C266-CBAA-45A8-AE98-4F14B4FD2D7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DDCA0-CF73-4DC2-880F-BD29C0109BBA}" type="pres">
      <dgm:prSet presAssocID="{A402C266-CBAA-45A8-AE98-4F14B4FD2D7A}" presName="desTx" presStyleLbl="alignAccFollowNode1" presStyleIdx="1" presStyleCnt="3" custLinFactNeighborX="961" custLinFactNeighborY="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48DB4-9417-4290-90E4-00641D727D91}" type="pres">
      <dgm:prSet presAssocID="{7B9FE45C-A1A8-4B56-85B7-D6CF3E554F1B}" presName="space" presStyleCnt="0"/>
      <dgm:spPr/>
    </dgm:pt>
    <dgm:pt modelId="{245A195E-13EB-40E1-9508-356C9568545E}" type="pres">
      <dgm:prSet presAssocID="{BEB60FB6-A4B0-4EA8-B0D5-BD6CE4A29332}" presName="composite" presStyleCnt="0"/>
      <dgm:spPr/>
    </dgm:pt>
    <dgm:pt modelId="{BBE06353-28FD-41E5-9EAC-D7A4028CF5FE}" type="pres">
      <dgm:prSet presAssocID="{BEB60FB6-A4B0-4EA8-B0D5-BD6CE4A29332}" presName="parTx" presStyleLbl="alignNode1" presStyleIdx="2" presStyleCnt="3" custLinFactNeighborX="1390" custLinFactNeighborY="-12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E97A1-E517-40C2-B6FE-318941184F90}" type="pres">
      <dgm:prSet presAssocID="{BEB60FB6-A4B0-4EA8-B0D5-BD6CE4A2933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C2FE90-C4B5-406A-9867-C6DF28A6A3AC}" srcId="{A402C266-CBAA-45A8-AE98-4F14B4FD2D7A}" destId="{CFE2945F-96EC-4B54-AE8A-8651E438D7F4}" srcOrd="0" destOrd="0" parTransId="{EA8F8229-99F6-4192-BCBE-A64C158208A3}" sibTransId="{4926B4EF-3E77-4875-9E60-1869F85CA00F}"/>
    <dgm:cxn modelId="{C59A08C6-28C9-4507-826B-895C59BF41CE}" srcId="{BAED3D95-C23F-4BF4-8A4C-545A336B6C17}" destId="{C4C79412-BFC3-4520-B899-4E001FA17ADA}" srcOrd="1" destOrd="0" parTransId="{FC6D0F33-D827-4C63-8661-6C929A2EB895}" sibTransId="{7B2E5282-FB9A-4856-B7BD-21E85471D8EE}"/>
    <dgm:cxn modelId="{FCD8E755-818E-46FC-814E-E6A3CFD05020}" type="presOf" srcId="{76908253-0423-49CE-9B8D-1C8EF8715C2D}" destId="{DABDDCA0-CF73-4DC2-880F-BD29C0109BBA}" srcOrd="0" destOrd="1" presId="urn:microsoft.com/office/officeart/2005/8/layout/hList1"/>
    <dgm:cxn modelId="{4CB9B71A-19F8-4B08-A49F-23318237C556}" srcId="{A402C266-CBAA-45A8-AE98-4F14B4FD2D7A}" destId="{83FE5AFB-AFA2-47E1-89E7-CF168FB4B596}" srcOrd="4" destOrd="0" parTransId="{800749CA-318D-4FC1-A9FD-1B293DB06021}" sibTransId="{F2439EBD-F7DF-40C6-86F7-8CD1F2CF03E0}"/>
    <dgm:cxn modelId="{814A1B12-8BFE-43FB-ADAD-DF6210ECC915}" srcId="{A402C266-CBAA-45A8-AE98-4F14B4FD2D7A}" destId="{797644C3-697B-4848-B7CC-F77C5055E1C8}" srcOrd="6" destOrd="0" parTransId="{75888E95-BCBA-4A34-BF9D-347A4D227907}" sibTransId="{52BC3EE7-5D7D-43DA-BD2F-F7CA955F43B2}"/>
    <dgm:cxn modelId="{8B0A29A5-F4DB-4A42-8EEA-0B52F7E7ECAC}" type="presOf" srcId="{E80BCC5E-7C7D-4655-B017-5226C5DD4920}" destId="{DABDDCA0-CF73-4DC2-880F-BD29C0109BBA}" srcOrd="0" destOrd="5" presId="urn:microsoft.com/office/officeart/2005/8/layout/hList1"/>
    <dgm:cxn modelId="{E8DE82F8-D7A1-4918-B4E4-B6906E419D23}" type="presOf" srcId="{1DFBEBA2-24FA-40E0-8A4C-08610E79C3D3}" destId="{DABDDCA0-CF73-4DC2-880F-BD29C0109BBA}" srcOrd="0" destOrd="3" presId="urn:microsoft.com/office/officeart/2005/8/layout/hList1"/>
    <dgm:cxn modelId="{D20DBAF0-78B8-4217-AB5F-9C578F7AFEB6}" type="presOf" srcId="{3FD631D1-0139-41A1-B923-687D335D1AD0}" destId="{514E97A1-E517-40C2-B6FE-318941184F90}" srcOrd="0" destOrd="5" presId="urn:microsoft.com/office/officeart/2005/8/layout/hList1"/>
    <dgm:cxn modelId="{F2E4AEF7-7517-41FB-9C86-3E082CC65AFD}" type="presOf" srcId="{F5C75C00-9D4C-4B2C-9662-52BE21A072D0}" destId="{DF1C7832-8D40-4493-A5D7-7AD12D39FADC}" srcOrd="0" destOrd="5" presId="urn:microsoft.com/office/officeart/2005/8/layout/hList1"/>
    <dgm:cxn modelId="{8E3F2E77-3005-4D1D-8106-652382F42CEB}" srcId="{BEB60FB6-A4B0-4EA8-B0D5-BD6CE4A29332}" destId="{7FC824EF-1265-4737-9C83-AE3FF9F54570}" srcOrd="2" destOrd="0" parTransId="{4F723100-F2FF-47AD-9E62-0457BB5D90EC}" sibTransId="{28AE0E73-5D51-4F0C-9604-961E8BE3D553}"/>
    <dgm:cxn modelId="{62AC56C8-E03E-434B-A1A1-D908F567C02A}" srcId="{A402C266-CBAA-45A8-AE98-4F14B4FD2D7A}" destId="{E80BCC5E-7C7D-4655-B017-5226C5DD4920}" srcOrd="5" destOrd="0" parTransId="{9ED13109-B285-47D2-A43D-CB7D70FAC90D}" sibTransId="{81D3BDF9-65D7-4899-B9B2-E9F871C4396F}"/>
    <dgm:cxn modelId="{EC9F9AF6-59B6-4EF8-AF3E-03E8DE9004AB}" type="presOf" srcId="{CFE2945F-96EC-4B54-AE8A-8651E438D7F4}" destId="{DABDDCA0-CF73-4DC2-880F-BD29C0109BBA}" srcOrd="0" destOrd="0" presId="urn:microsoft.com/office/officeart/2005/8/layout/hList1"/>
    <dgm:cxn modelId="{2341D3E3-2ADC-4D53-B3AC-73FAB5C8C373}" type="presOf" srcId="{5982DC15-208D-494E-9E97-7FE343795298}" destId="{514E97A1-E517-40C2-B6FE-318941184F90}" srcOrd="0" destOrd="3" presId="urn:microsoft.com/office/officeart/2005/8/layout/hList1"/>
    <dgm:cxn modelId="{BCCBFAC9-5A27-40B1-BA70-8509108A0622}" srcId="{A402C266-CBAA-45A8-AE98-4F14B4FD2D7A}" destId="{76908253-0423-49CE-9B8D-1C8EF8715C2D}" srcOrd="1" destOrd="0" parTransId="{12A14041-9F5D-4ACC-8201-54F5801B4108}" sibTransId="{BC705DCF-09DF-4099-9AE7-6038EDDCCFED}"/>
    <dgm:cxn modelId="{DF53809D-216D-42AF-9A2B-FD9AF7CBF6B7}" srcId="{BEB60FB6-A4B0-4EA8-B0D5-BD6CE4A29332}" destId="{5982DC15-208D-494E-9E97-7FE343795298}" srcOrd="3" destOrd="0" parTransId="{006CDE2D-A33C-4FF9-8CAC-A7C6049DC0F6}" sibTransId="{DBF76AAD-9FE6-4EAF-B6E3-C2236039B9CF}"/>
    <dgm:cxn modelId="{3DE7F711-94C9-4337-9C33-70CD6C71DFAC}" srcId="{BAED3D95-C23F-4BF4-8A4C-545A336B6C17}" destId="{F5C75C00-9D4C-4B2C-9662-52BE21A072D0}" srcOrd="5" destOrd="0" parTransId="{294B8406-425B-4ABF-9BE6-00E800F57E2C}" sibTransId="{5E3760D9-C228-4328-A9D1-865749164CCE}"/>
    <dgm:cxn modelId="{83E62C91-3411-4DD5-8A51-D7AFBC6431A4}" type="presOf" srcId="{3C6EC6A5-F5D4-46DA-83C8-3FA25C9BFF5C}" destId="{514E97A1-E517-40C2-B6FE-318941184F90}" srcOrd="0" destOrd="6" presId="urn:microsoft.com/office/officeart/2005/8/layout/hList1"/>
    <dgm:cxn modelId="{B2FBC9BF-53FB-43E6-A827-70288047D77B}" type="presOf" srcId="{11465841-AD1D-4EB6-AB64-326F9C5F67BF}" destId="{AFB30598-300C-4E45-B1FC-EF8D2583E630}" srcOrd="0" destOrd="0" presId="urn:microsoft.com/office/officeart/2005/8/layout/hList1"/>
    <dgm:cxn modelId="{62C09DE3-481A-4A7A-A892-D61E7FF79B72}" srcId="{BAED3D95-C23F-4BF4-8A4C-545A336B6C17}" destId="{3AED469D-5FDA-480D-8B56-EB4F60ECD845}" srcOrd="3" destOrd="0" parTransId="{3CC06F93-F38F-4950-A783-1A9B0D64488E}" sibTransId="{10F9C38F-BFC8-4366-AC1F-30A1ED6F2ADA}"/>
    <dgm:cxn modelId="{165C7536-96B6-4FE3-8F4C-FC4A98F000B8}" type="presOf" srcId="{797644C3-697B-4848-B7CC-F77C5055E1C8}" destId="{DABDDCA0-CF73-4DC2-880F-BD29C0109BBA}" srcOrd="0" destOrd="6" presId="urn:microsoft.com/office/officeart/2005/8/layout/hList1"/>
    <dgm:cxn modelId="{AADC2EAE-707F-4B02-AC58-4C596B55A034}" srcId="{BAED3D95-C23F-4BF4-8A4C-545A336B6C17}" destId="{C039F05A-589C-4A16-98D9-E3033864FF59}" srcOrd="0" destOrd="0" parTransId="{2DDB6D2A-BE58-42F3-AFCC-01E0313F84C9}" sibTransId="{8EDC122B-6DE3-4B78-AA02-EFC6902EE63F}"/>
    <dgm:cxn modelId="{C938F21D-6D54-49C7-A7E2-241DDC0880DD}" srcId="{A402C266-CBAA-45A8-AE98-4F14B4FD2D7A}" destId="{1DFBEBA2-24FA-40E0-8A4C-08610E79C3D3}" srcOrd="3" destOrd="0" parTransId="{D2736AF3-BABE-4FCF-9170-46AF5038812A}" sibTransId="{6B925DB4-83A3-4B59-9CD6-EC152C78DC81}"/>
    <dgm:cxn modelId="{90C21BEF-C8BF-445C-B73F-05F6694E0570}" type="presOf" srcId="{8656C59E-3049-4F74-9342-37A2747B43AA}" destId="{514E97A1-E517-40C2-B6FE-318941184F90}" srcOrd="0" destOrd="1" presId="urn:microsoft.com/office/officeart/2005/8/layout/hList1"/>
    <dgm:cxn modelId="{84C5A713-2D13-4638-B237-574E9F7140DE}" type="presOf" srcId="{C039F05A-589C-4A16-98D9-E3033864FF59}" destId="{DF1C7832-8D40-4493-A5D7-7AD12D39FADC}" srcOrd="0" destOrd="0" presId="urn:microsoft.com/office/officeart/2005/8/layout/hList1"/>
    <dgm:cxn modelId="{C3361485-5089-4149-AE5E-8C3E547E4AD4}" srcId="{BAED3D95-C23F-4BF4-8A4C-545A336B6C17}" destId="{FBD4947C-CC39-47F0-951A-DC503F6F671D}" srcOrd="2" destOrd="0" parTransId="{AF15B829-9468-4E9E-AC17-29339C8A5705}" sibTransId="{5E194A17-6F95-4895-8D9C-3BEA45A10EAF}"/>
    <dgm:cxn modelId="{312BFE88-8752-4293-B17A-859F37AF0B49}" srcId="{BEB60FB6-A4B0-4EA8-B0D5-BD6CE4A29332}" destId="{3FD631D1-0139-41A1-B923-687D335D1AD0}" srcOrd="5" destOrd="0" parTransId="{BEE94F77-B7CD-4958-9E53-711657B3C6B5}" sibTransId="{20B7F5F2-CE76-458D-B11D-2FF6B729933F}"/>
    <dgm:cxn modelId="{05E0A289-E5C9-43A5-9A5C-7D6684437443}" type="presOf" srcId="{C4C79412-BFC3-4520-B899-4E001FA17ADA}" destId="{DF1C7832-8D40-4493-A5D7-7AD12D39FADC}" srcOrd="0" destOrd="1" presId="urn:microsoft.com/office/officeart/2005/8/layout/hList1"/>
    <dgm:cxn modelId="{790EB453-7243-4EA0-891A-1E7F7F5357C7}" type="presOf" srcId="{70F4F212-CB94-41D4-A1A6-13F8637B7403}" destId="{DABDDCA0-CF73-4DC2-880F-BD29C0109BBA}" srcOrd="0" destOrd="2" presId="urn:microsoft.com/office/officeart/2005/8/layout/hList1"/>
    <dgm:cxn modelId="{C6CCE2A9-2C96-4CCF-A59A-0088ABCFAA12}" type="presOf" srcId="{A402C266-CBAA-45A8-AE98-4F14B4FD2D7A}" destId="{81DFC7FA-2219-4355-B695-35339FF4FAFC}" srcOrd="0" destOrd="0" presId="urn:microsoft.com/office/officeart/2005/8/layout/hList1"/>
    <dgm:cxn modelId="{3017912D-B47F-4A84-A1D3-21A75F3B9705}" type="presOf" srcId="{DBE2FE0C-23BC-4090-ABA8-19D59D4070CD}" destId="{514E97A1-E517-40C2-B6FE-318941184F90}" srcOrd="0" destOrd="0" presId="urn:microsoft.com/office/officeart/2005/8/layout/hList1"/>
    <dgm:cxn modelId="{F836B50A-650D-4FC2-9F22-1E09719EBFD0}" srcId="{BAED3D95-C23F-4BF4-8A4C-545A336B6C17}" destId="{4A3680A4-F170-415F-A79D-233CC4ADAF27}" srcOrd="4" destOrd="0" parTransId="{B26CDA51-F9A6-4710-9521-C35F04BFBF2A}" sibTransId="{22B0F57F-715A-4AE1-A9CD-73713546592B}"/>
    <dgm:cxn modelId="{2D53D6C5-620C-44A8-8718-FB962CDC5CF9}" srcId="{A402C266-CBAA-45A8-AE98-4F14B4FD2D7A}" destId="{70F4F212-CB94-41D4-A1A6-13F8637B7403}" srcOrd="2" destOrd="0" parTransId="{2E2E1D86-15CD-428D-A4C1-B73424D74926}" sibTransId="{9972EEB4-6495-42BF-B4B2-437E92A70152}"/>
    <dgm:cxn modelId="{E64B375E-B0D8-4B12-A3DC-C0E5B4AAAAE4}" type="presOf" srcId="{7FC824EF-1265-4737-9C83-AE3FF9F54570}" destId="{514E97A1-E517-40C2-B6FE-318941184F90}" srcOrd="0" destOrd="2" presId="urn:microsoft.com/office/officeart/2005/8/layout/hList1"/>
    <dgm:cxn modelId="{B0C807E5-D46D-4EBC-A534-9BB8D3276FCA}" type="presOf" srcId="{BAED3D95-C23F-4BF4-8A4C-545A336B6C17}" destId="{65E58951-36C6-448F-8E14-B54EAA75ACE3}" srcOrd="0" destOrd="0" presId="urn:microsoft.com/office/officeart/2005/8/layout/hList1"/>
    <dgm:cxn modelId="{B7881E5E-BA60-437E-9E59-7481F61E42F3}" srcId="{BEB60FB6-A4B0-4EA8-B0D5-BD6CE4A29332}" destId="{DBE2FE0C-23BC-4090-ABA8-19D59D4070CD}" srcOrd="0" destOrd="0" parTransId="{2E17413D-4681-41A9-A5F5-99A035F8C1D0}" sibTransId="{9EA104F0-B0C7-459C-8503-859832D23E39}"/>
    <dgm:cxn modelId="{B2BA2315-2E1E-44BB-BF26-82B8740DF3A6}" type="presOf" srcId="{3AED469D-5FDA-480D-8B56-EB4F60ECD845}" destId="{DF1C7832-8D40-4493-A5D7-7AD12D39FADC}" srcOrd="0" destOrd="3" presId="urn:microsoft.com/office/officeart/2005/8/layout/hList1"/>
    <dgm:cxn modelId="{E2F57BA3-342C-4C02-8DFB-3023065D61D3}" srcId="{BEB60FB6-A4B0-4EA8-B0D5-BD6CE4A29332}" destId="{9D4C034F-2D25-4080-BBE6-21CAB363A15C}" srcOrd="4" destOrd="0" parTransId="{3086F8A8-051C-4445-9F6D-7007695231E5}" sibTransId="{3765CE23-FE23-410E-A939-956234BE89D2}"/>
    <dgm:cxn modelId="{6E4D44AF-1C1D-40DA-B9ED-ED43B859F0CD}" srcId="{11465841-AD1D-4EB6-AB64-326F9C5F67BF}" destId="{BEB60FB6-A4B0-4EA8-B0D5-BD6CE4A29332}" srcOrd="2" destOrd="0" parTransId="{3D977317-2949-4F01-A95B-8C4B34D2552C}" sibTransId="{2A5BDEC7-FCC6-4BB6-8FB4-7ED0E9DEA35B}"/>
    <dgm:cxn modelId="{638BD625-BD9D-489E-8BC6-38CA257CE9A3}" srcId="{BEB60FB6-A4B0-4EA8-B0D5-BD6CE4A29332}" destId="{3C6EC6A5-F5D4-46DA-83C8-3FA25C9BFF5C}" srcOrd="6" destOrd="0" parTransId="{44D5288E-C1AF-4DFD-9C43-0661B96B1249}" sibTransId="{5955476E-7B84-48DF-8E15-A37E5061F11D}"/>
    <dgm:cxn modelId="{F08B6BE0-F4FB-4BA6-A609-0D0F04C7B4FE}" srcId="{BEB60FB6-A4B0-4EA8-B0D5-BD6CE4A29332}" destId="{8656C59E-3049-4F74-9342-37A2747B43AA}" srcOrd="1" destOrd="0" parTransId="{7A1DF917-FB6A-4DF3-BDAF-792AA9665751}" sibTransId="{E090F470-70EA-4714-BF57-986E5453F0FE}"/>
    <dgm:cxn modelId="{2336712A-6549-4D9E-AD5A-038C98A7DEEB}" type="presOf" srcId="{FBD4947C-CC39-47F0-951A-DC503F6F671D}" destId="{DF1C7832-8D40-4493-A5D7-7AD12D39FADC}" srcOrd="0" destOrd="2" presId="urn:microsoft.com/office/officeart/2005/8/layout/hList1"/>
    <dgm:cxn modelId="{7CD6A603-B0A6-493F-A57B-EA4AF1582EEC}" srcId="{11465841-AD1D-4EB6-AB64-326F9C5F67BF}" destId="{BAED3D95-C23F-4BF4-8A4C-545A336B6C17}" srcOrd="0" destOrd="0" parTransId="{D3AE9615-437E-427C-ACA3-0908101244F3}" sibTransId="{CB396D01-118A-49A8-8EB3-2CC7655456E7}"/>
    <dgm:cxn modelId="{2AC28F80-2168-4F6A-A914-568D0AE18E76}" type="presOf" srcId="{BEB60FB6-A4B0-4EA8-B0D5-BD6CE4A29332}" destId="{BBE06353-28FD-41E5-9EAC-D7A4028CF5FE}" srcOrd="0" destOrd="0" presId="urn:microsoft.com/office/officeart/2005/8/layout/hList1"/>
    <dgm:cxn modelId="{CAB83F8D-9884-4E75-A713-7654FCF28BE1}" srcId="{11465841-AD1D-4EB6-AB64-326F9C5F67BF}" destId="{A402C266-CBAA-45A8-AE98-4F14B4FD2D7A}" srcOrd="1" destOrd="0" parTransId="{253C1982-50F5-41D6-9253-94235EB63198}" sibTransId="{7B9FE45C-A1A8-4B56-85B7-D6CF3E554F1B}"/>
    <dgm:cxn modelId="{3E39C9E0-878B-43D4-9829-AA8EB82E1590}" type="presOf" srcId="{9D4C034F-2D25-4080-BBE6-21CAB363A15C}" destId="{514E97A1-E517-40C2-B6FE-318941184F90}" srcOrd="0" destOrd="4" presId="urn:microsoft.com/office/officeart/2005/8/layout/hList1"/>
    <dgm:cxn modelId="{61127D59-0CFC-4843-8BDA-7EF57F3D72DE}" type="presOf" srcId="{83FE5AFB-AFA2-47E1-89E7-CF168FB4B596}" destId="{DABDDCA0-CF73-4DC2-880F-BD29C0109BBA}" srcOrd="0" destOrd="4" presId="urn:microsoft.com/office/officeart/2005/8/layout/hList1"/>
    <dgm:cxn modelId="{A4AFA4A2-E18E-4C48-A6FC-A477D599243B}" type="presOf" srcId="{4A3680A4-F170-415F-A79D-233CC4ADAF27}" destId="{DF1C7832-8D40-4493-A5D7-7AD12D39FADC}" srcOrd="0" destOrd="4" presId="urn:microsoft.com/office/officeart/2005/8/layout/hList1"/>
    <dgm:cxn modelId="{D676AB0F-B53B-4EF0-84B9-12FFF5CD522D}" type="presParOf" srcId="{AFB30598-300C-4E45-B1FC-EF8D2583E630}" destId="{BDF2FE0F-299B-4EC6-9368-39413D0C2B90}" srcOrd="0" destOrd="0" presId="urn:microsoft.com/office/officeart/2005/8/layout/hList1"/>
    <dgm:cxn modelId="{E244869A-EBBF-400C-BB2A-12F9ADB1F786}" type="presParOf" srcId="{BDF2FE0F-299B-4EC6-9368-39413D0C2B90}" destId="{65E58951-36C6-448F-8E14-B54EAA75ACE3}" srcOrd="0" destOrd="0" presId="urn:microsoft.com/office/officeart/2005/8/layout/hList1"/>
    <dgm:cxn modelId="{D7BE605B-BA27-4BF1-81E7-44D29D71AB03}" type="presParOf" srcId="{BDF2FE0F-299B-4EC6-9368-39413D0C2B90}" destId="{DF1C7832-8D40-4493-A5D7-7AD12D39FADC}" srcOrd="1" destOrd="0" presId="urn:microsoft.com/office/officeart/2005/8/layout/hList1"/>
    <dgm:cxn modelId="{88543669-7223-4519-AFBD-28157C42B331}" type="presParOf" srcId="{AFB30598-300C-4E45-B1FC-EF8D2583E630}" destId="{8EBDE060-40B9-4C01-BEF4-620238DA17FA}" srcOrd="1" destOrd="0" presId="urn:microsoft.com/office/officeart/2005/8/layout/hList1"/>
    <dgm:cxn modelId="{694FF79B-5160-49AD-AD37-9CCA44D1623B}" type="presParOf" srcId="{AFB30598-300C-4E45-B1FC-EF8D2583E630}" destId="{A044B753-1F73-47FA-864F-72B65B55BD36}" srcOrd="2" destOrd="0" presId="urn:microsoft.com/office/officeart/2005/8/layout/hList1"/>
    <dgm:cxn modelId="{6EB83052-05AE-4588-A7E4-1D65E6C5F329}" type="presParOf" srcId="{A044B753-1F73-47FA-864F-72B65B55BD36}" destId="{81DFC7FA-2219-4355-B695-35339FF4FAFC}" srcOrd="0" destOrd="0" presId="urn:microsoft.com/office/officeart/2005/8/layout/hList1"/>
    <dgm:cxn modelId="{7ED32599-5684-4B6A-B423-B7E6B8CF5FE0}" type="presParOf" srcId="{A044B753-1F73-47FA-864F-72B65B55BD36}" destId="{DABDDCA0-CF73-4DC2-880F-BD29C0109BBA}" srcOrd="1" destOrd="0" presId="urn:microsoft.com/office/officeart/2005/8/layout/hList1"/>
    <dgm:cxn modelId="{FBE0573F-1FC8-48D5-B207-5769035C41EB}" type="presParOf" srcId="{AFB30598-300C-4E45-B1FC-EF8D2583E630}" destId="{9E148DB4-9417-4290-90E4-00641D727D91}" srcOrd="3" destOrd="0" presId="urn:microsoft.com/office/officeart/2005/8/layout/hList1"/>
    <dgm:cxn modelId="{CB2E3D57-4173-400E-B0A9-AD6D6E730370}" type="presParOf" srcId="{AFB30598-300C-4E45-B1FC-EF8D2583E630}" destId="{245A195E-13EB-40E1-9508-356C9568545E}" srcOrd="4" destOrd="0" presId="urn:microsoft.com/office/officeart/2005/8/layout/hList1"/>
    <dgm:cxn modelId="{93B086D0-C3D1-486C-BD9D-C58E9B7B7238}" type="presParOf" srcId="{245A195E-13EB-40E1-9508-356C9568545E}" destId="{BBE06353-28FD-41E5-9EAC-D7A4028CF5FE}" srcOrd="0" destOrd="0" presId="urn:microsoft.com/office/officeart/2005/8/layout/hList1"/>
    <dgm:cxn modelId="{F6E8700B-3C77-4421-B505-393B762EE1FD}" type="presParOf" srcId="{245A195E-13EB-40E1-9508-356C9568545E}" destId="{514E97A1-E517-40C2-B6FE-318941184F9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4AA159-46C2-4FBD-9CE9-F7BF78027565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9AF53C33-1E32-4069-85E0-50663AFCBE03}">
      <dgm:prSet phldrT="[Текст]"/>
      <dgm:spPr/>
      <dgm:t>
        <a:bodyPr/>
        <a:lstStyle/>
        <a:p>
          <a:r>
            <a:rPr lang="ru-RU" dirty="0" smtClean="0"/>
            <a:t>Общегосударственные вопросы                                          12 133,7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76954476-D204-4869-8860-84C9CEDA164E}" type="parTrans" cxnId="{681E5F78-5C6C-40F6-BDC1-29C7745B9F32}">
      <dgm:prSet/>
      <dgm:spPr/>
      <dgm:t>
        <a:bodyPr/>
        <a:lstStyle/>
        <a:p>
          <a:endParaRPr lang="ru-RU"/>
        </a:p>
      </dgm:t>
    </dgm:pt>
    <dgm:pt modelId="{393DA490-9886-44B8-A7F2-A6F8C156EA66}" type="sibTrans" cxnId="{681E5F78-5C6C-40F6-BDC1-29C7745B9F32}">
      <dgm:prSet/>
      <dgm:spPr/>
      <dgm:t>
        <a:bodyPr/>
        <a:lstStyle/>
        <a:p>
          <a:endParaRPr lang="ru-RU"/>
        </a:p>
      </dgm:t>
    </dgm:pt>
    <dgm:pt modelId="{B6796FF8-C2D0-40BC-A0A8-BB6667611C3B}">
      <dgm:prSet phldrT="[Текст]"/>
      <dgm:spPr/>
      <dgm:t>
        <a:bodyPr/>
        <a:lstStyle/>
        <a:p>
          <a:r>
            <a:rPr lang="ru-RU" dirty="0" smtClean="0"/>
            <a:t>Национальная оборона                                                         144,3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333FA3CE-CDAE-4E56-8E0D-1823F5603279}" type="parTrans" cxnId="{CCC4DE30-9FD0-46C4-B5B9-EB22BD883F57}">
      <dgm:prSet/>
      <dgm:spPr/>
      <dgm:t>
        <a:bodyPr/>
        <a:lstStyle/>
        <a:p>
          <a:endParaRPr lang="ru-RU"/>
        </a:p>
      </dgm:t>
    </dgm:pt>
    <dgm:pt modelId="{6CEE4978-6731-419D-8BB0-E7010B00A51D}" type="sibTrans" cxnId="{CCC4DE30-9FD0-46C4-B5B9-EB22BD883F57}">
      <dgm:prSet/>
      <dgm:spPr/>
      <dgm:t>
        <a:bodyPr/>
        <a:lstStyle/>
        <a:p>
          <a:endParaRPr lang="ru-RU"/>
        </a:p>
      </dgm:t>
    </dgm:pt>
    <dgm:pt modelId="{48539D03-BF8E-4EC5-B1E6-4C80AE5FF194}">
      <dgm:prSet phldrT="[Текст]"/>
      <dgm:spPr/>
      <dgm:t>
        <a:bodyPr/>
        <a:lstStyle/>
        <a:p>
          <a:r>
            <a:rPr lang="ru-RU" dirty="0" smtClean="0"/>
            <a:t>Национальная безопасность и                                             300,7 </a:t>
          </a:r>
          <a:r>
            <a:rPr lang="ru-RU" dirty="0" err="1" smtClean="0"/>
            <a:t>тыс.руб</a:t>
          </a:r>
          <a:r>
            <a:rPr lang="ru-RU" dirty="0" smtClean="0"/>
            <a:t>.                          </a:t>
          </a:r>
        </a:p>
        <a:p>
          <a:r>
            <a:rPr lang="ru-RU" dirty="0" smtClean="0"/>
            <a:t>правоохранительная деятельность</a:t>
          </a:r>
          <a:endParaRPr lang="ru-RU" dirty="0"/>
        </a:p>
      </dgm:t>
    </dgm:pt>
    <dgm:pt modelId="{B312FEDA-F5AE-4DB2-894D-15FC517A6A48}" type="parTrans" cxnId="{5267F464-A41F-40FA-A88C-0512CEDAF326}">
      <dgm:prSet/>
      <dgm:spPr/>
      <dgm:t>
        <a:bodyPr/>
        <a:lstStyle/>
        <a:p>
          <a:endParaRPr lang="ru-RU"/>
        </a:p>
      </dgm:t>
    </dgm:pt>
    <dgm:pt modelId="{D9E53C6F-F5FF-44A7-9C54-A465F58D477A}" type="sibTrans" cxnId="{5267F464-A41F-40FA-A88C-0512CEDAF326}">
      <dgm:prSet/>
      <dgm:spPr/>
      <dgm:t>
        <a:bodyPr/>
        <a:lstStyle/>
        <a:p>
          <a:endParaRPr lang="ru-RU"/>
        </a:p>
      </dgm:t>
    </dgm:pt>
    <dgm:pt modelId="{201A4BAF-F23C-49C7-BAAE-5D2E98FC3A33}">
      <dgm:prSet/>
      <dgm:spPr/>
      <dgm:t>
        <a:bodyPr/>
        <a:lstStyle/>
        <a:p>
          <a:r>
            <a:rPr lang="ru-RU" dirty="0" smtClean="0"/>
            <a:t>Национальная </a:t>
          </a:r>
          <a:r>
            <a:rPr lang="ru-RU" smtClean="0"/>
            <a:t>экономика                                                     3   665,1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4F380F87-086A-4891-97A2-EE64EABB7B4E}" type="parTrans" cxnId="{0BB3D2E2-1266-452C-B3C1-8F2C07B300AE}">
      <dgm:prSet/>
      <dgm:spPr/>
      <dgm:t>
        <a:bodyPr/>
        <a:lstStyle/>
        <a:p>
          <a:endParaRPr lang="ru-RU"/>
        </a:p>
      </dgm:t>
    </dgm:pt>
    <dgm:pt modelId="{12871260-5B5E-451E-9D91-B2C3EE545594}" type="sibTrans" cxnId="{0BB3D2E2-1266-452C-B3C1-8F2C07B300AE}">
      <dgm:prSet/>
      <dgm:spPr/>
      <dgm:t>
        <a:bodyPr/>
        <a:lstStyle/>
        <a:p>
          <a:endParaRPr lang="ru-RU"/>
        </a:p>
      </dgm:t>
    </dgm:pt>
    <dgm:pt modelId="{236C3139-85D3-4A9C-9760-5CE795E7E946}">
      <dgm:prSet/>
      <dgm:spPr/>
      <dgm:t>
        <a:bodyPr/>
        <a:lstStyle/>
        <a:p>
          <a:r>
            <a:rPr lang="ru-RU" dirty="0" smtClean="0"/>
            <a:t>Жилищно-коммунальное хозяйство                                    41 088,8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51DD0070-E4EC-4EDF-9973-760A14D5B9BF}" type="parTrans" cxnId="{3EC7744A-6257-4A1D-8BE8-1A98C7686AB4}">
      <dgm:prSet/>
      <dgm:spPr/>
      <dgm:t>
        <a:bodyPr/>
        <a:lstStyle/>
        <a:p>
          <a:endParaRPr lang="ru-RU"/>
        </a:p>
      </dgm:t>
    </dgm:pt>
    <dgm:pt modelId="{8E07958F-CBAF-493B-92BB-829C48DB97A3}" type="sibTrans" cxnId="{3EC7744A-6257-4A1D-8BE8-1A98C7686AB4}">
      <dgm:prSet/>
      <dgm:spPr/>
      <dgm:t>
        <a:bodyPr/>
        <a:lstStyle/>
        <a:p>
          <a:endParaRPr lang="ru-RU"/>
        </a:p>
      </dgm:t>
    </dgm:pt>
    <dgm:pt modelId="{D912BFB4-8C79-4AA9-98F8-BBA260857F43}">
      <dgm:prSet/>
      <dgm:spPr/>
      <dgm:t>
        <a:bodyPr/>
        <a:lstStyle/>
        <a:p>
          <a:r>
            <a:rPr lang="ru-RU" dirty="0" smtClean="0"/>
            <a:t>Культура и кинематография                                                 5 538,7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D3932BB4-0DE5-49ED-A69F-5EDA4D790439}" type="parTrans" cxnId="{D96435C2-9EC4-4DD5-87FD-FE915B047CC8}">
      <dgm:prSet/>
      <dgm:spPr/>
      <dgm:t>
        <a:bodyPr/>
        <a:lstStyle/>
        <a:p>
          <a:endParaRPr lang="ru-RU"/>
        </a:p>
      </dgm:t>
    </dgm:pt>
    <dgm:pt modelId="{49DF4BF1-B870-4B51-85B6-27F19E942F5E}" type="sibTrans" cxnId="{D96435C2-9EC4-4DD5-87FD-FE915B047CC8}">
      <dgm:prSet/>
      <dgm:spPr/>
      <dgm:t>
        <a:bodyPr/>
        <a:lstStyle/>
        <a:p>
          <a:endParaRPr lang="ru-RU"/>
        </a:p>
      </dgm:t>
    </dgm:pt>
    <dgm:pt modelId="{6E1F189F-25BC-4439-8235-7747EBDFAD47}">
      <dgm:prSet/>
      <dgm:spPr/>
      <dgm:t>
        <a:bodyPr/>
        <a:lstStyle/>
        <a:p>
          <a:r>
            <a:rPr lang="ru-RU" dirty="0" smtClean="0"/>
            <a:t>Социальная политика                                                           60,0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F8B4C40B-0289-4E6C-8337-21240941BDC7}" type="parTrans" cxnId="{BC1994FC-8008-48F3-9D98-227B2E9D0EBA}">
      <dgm:prSet/>
      <dgm:spPr/>
      <dgm:t>
        <a:bodyPr/>
        <a:lstStyle/>
        <a:p>
          <a:endParaRPr lang="ru-RU"/>
        </a:p>
      </dgm:t>
    </dgm:pt>
    <dgm:pt modelId="{64FCCBA0-09B9-4539-924C-51B0D1D8E35A}" type="sibTrans" cxnId="{BC1994FC-8008-48F3-9D98-227B2E9D0EBA}">
      <dgm:prSet/>
      <dgm:spPr/>
      <dgm:t>
        <a:bodyPr/>
        <a:lstStyle/>
        <a:p>
          <a:endParaRPr lang="ru-RU"/>
        </a:p>
      </dgm:t>
    </dgm:pt>
    <dgm:pt modelId="{F7BA9BE3-BDFD-4542-9940-2DA9E7696AED}">
      <dgm:prSet/>
      <dgm:spPr/>
      <dgm:t>
        <a:bodyPr/>
        <a:lstStyle/>
        <a:p>
          <a:r>
            <a:rPr lang="ru-RU" dirty="0" smtClean="0"/>
            <a:t>Физическая культура                                                            2 929,2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C3A1F4B5-1197-42D6-BEA5-6FCE8664FF5A}" type="parTrans" cxnId="{FB5F7234-6053-4591-9E10-A273C3C0DF1A}">
      <dgm:prSet/>
      <dgm:spPr/>
      <dgm:t>
        <a:bodyPr/>
        <a:lstStyle/>
        <a:p>
          <a:endParaRPr lang="ru-RU"/>
        </a:p>
      </dgm:t>
    </dgm:pt>
    <dgm:pt modelId="{D8E197B0-D3F2-4F7E-BF90-0CF5E4E53060}" type="sibTrans" cxnId="{FB5F7234-6053-4591-9E10-A273C3C0DF1A}">
      <dgm:prSet/>
      <dgm:spPr/>
      <dgm:t>
        <a:bodyPr/>
        <a:lstStyle/>
        <a:p>
          <a:endParaRPr lang="ru-RU"/>
        </a:p>
      </dgm:t>
    </dgm:pt>
    <dgm:pt modelId="{F1155923-07E7-4392-9E5D-E4D7E7310F44}" type="pres">
      <dgm:prSet presAssocID="{714AA159-46C2-4FBD-9CE9-F7BF780275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86F18A-15FD-438B-B1AD-1C0C5B5048ED}" type="pres">
      <dgm:prSet presAssocID="{9AF53C33-1E32-4069-85E0-50663AFCBE03}" presName="parentLin" presStyleCnt="0"/>
      <dgm:spPr/>
    </dgm:pt>
    <dgm:pt modelId="{173D9113-971B-419E-B005-DAF749F56289}" type="pres">
      <dgm:prSet presAssocID="{9AF53C33-1E32-4069-85E0-50663AFCBE03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858AB6F5-1A4D-4C39-8601-7D0A2E0372E8}" type="pres">
      <dgm:prSet presAssocID="{9AF53C33-1E32-4069-85E0-50663AFCBE03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2102C-7FFE-4C81-8076-8A07B1830E08}" type="pres">
      <dgm:prSet presAssocID="{9AF53C33-1E32-4069-85E0-50663AFCBE03}" presName="negativeSpace" presStyleCnt="0"/>
      <dgm:spPr/>
    </dgm:pt>
    <dgm:pt modelId="{3F136677-2E00-4346-88F3-BD4D53B5675F}" type="pres">
      <dgm:prSet presAssocID="{9AF53C33-1E32-4069-85E0-50663AFCBE03}" presName="childText" presStyleLbl="conFgAcc1" presStyleIdx="0" presStyleCnt="8">
        <dgm:presLayoutVars>
          <dgm:bulletEnabled val="1"/>
        </dgm:presLayoutVars>
      </dgm:prSet>
      <dgm:spPr/>
    </dgm:pt>
    <dgm:pt modelId="{2CA0BD8E-97B6-4703-9185-0174107DE549}" type="pres">
      <dgm:prSet presAssocID="{393DA490-9886-44B8-A7F2-A6F8C156EA66}" presName="spaceBetweenRectangles" presStyleCnt="0"/>
      <dgm:spPr/>
    </dgm:pt>
    <dgm:pt modelId="{6156CED5-6FE6-4893-8D57-705F0C292D51}" type="pres">
      <dgm:prSet presAssocID="{B6796FF8-C2D0-40BC-A0A8-BB6667611C3B}" presName="parentLin" presStyleCnt="0"/>
      <dgm:spPr/>
    </dgm:pt>
    <dgm:pt modelId="{F7CC2BD7-14E4-4A39-AEAC-FE56C6A97509}" type="pres">
      <dgm:prSet presAssocID="{B6796FF8-C2D0-40BC-A0A8-BB6667611C3B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3E76117A-2425-4AD6-ACBD-04B8EB77838A}" type="pres">
      <dgm:prSet presAssocID="{B6796FF8-C2D0-40BC-A0A8-BB6667611C3B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94C75-ED67-4C2F-9549-2824E1274C30}" type="pres">
      <dgm:prSet presAssocID="{B6796FF8-C2D0-40BC-A0A8-BB6667611C3B}" presName="negativeSpace" presStyleCnt="0"/>
      <dgm:spPr/>
    </dgm:pt>
    <dgm:pt modelId="{51B231B1-491F-4864-B14F-C45D9B71C41C}" type="pres">
      <dgm:prSet presAssocID="{B6796FF8-C2D0-40BC-A0A8-BB6667611C3B}" presName="childText" presStyleLbl="conFgAcc1" presStyleIdx="1" presStyleCnt="8">
        <dgm:presLayoutVars>
          <dgm:bulletEnabled val="1"/>
        </dgm:presLayoutVars>
      </dgm:prSet>
      <dgm:spPr/>
    </dgm:pt>
    <dgm:pt modelId="{5EB579F6-A80B-4B37-92C3-1CA0D6978B2E}" type="pres">
      <dgm:prSet presAssocID="{6CEE4978-6731-419D-8BB0-E7010B00A51D}" presName="spaceBetweenRectangles" presStyleCnt="0"/>
      <dgm:spPr/>
    </dgm:pt>
    <dgm:pt modelId="{029A3BCB-029C-459F-A581-4BD27973A1D3}" type="pres">
      <dgm:prSet presAssocID="{48539D03-BF8E-4EC5-B1E6-4C80AE5FF194}" presName="parentLin" presStyleCnt="0"/>
      <dgm:spPr/>
    </dgm:pt>
    <dgm:pt modelId="{440484D0-89D2-41B7-8947-A31790CF9126}" type="pres">
      <dgm:prSet presAssocID="{48539D03-BF8E-4EC5-B1E6-4C80AE5FF194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97D0014C-8225-4701-A1D1-70FDBF0D176B}" type="pres">
      <dgm:prSet presAssocID="{48539D03-BF8E-4EC5-B1E6-4C80AE5FF194}" presName="parentText" presStyleLbl="node1" presStyleIdx="2" presStyleCnt="8" custScaleY="1629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3358E-4F99-43A1-B3FF-E952C8794D85}" type="pres">
      <dgm:prSet presAssocID="{48539D03-BF8E-4EC5-B1E6-4C80AE5FF194}" presName="negativeSpace" presStyleCnt="0"/>
      <dgm:spPr/>
    </dgm:pt>
    <dgm:pt modelId="{E1C304AE-7165-4BB6-9E6D-1BE1C2AC34FE}" type="pres">
      <dgm:prSet presAssocID="{48539D03-BF8E-4EC5-B1E6-4C80AE5FF194}" presName="childText" presStyleLbl="conFgAcc1" presStyleIdx="2" presStyleCnt="8">
        <dgm:presLayoutVars>
          <dgm:bulletEnabled val="1"/>
        </dgm:presLayoutVars>
      </dgm:prSet>
      <dgm:spPr/>
    </dgm:pt>
    <dgm:pt modelId="{D7EB5087-5AC2-4240-92EF-4F21AD03BD93}" type="pres">
      <dgm:prSet presAssocID="{D9E53C6F-F5FF-44A7-9C54-A465F58D477A}" presName="spaceBetweenRectangles" presStyleCnt="0"/>
      <dgm:spPr/>
    </dgm:pt>
    <dgm:pt modelId="{B25F0834-CC3E-41FF-A1EB-BBBA65240E74}" type="pres">
      <dgm:prSet presAssocID="{201A4BAF-F23C-49C7-BAAE-5D2E98FC3A33}" presName="parentLin" presStyleCnt="0"/>
      <dgm:spPr/>
    </dgm:pt>
    <dgm:pt modelId="{5AA727AB-D12E-44CA-8A3E-DA8E461B62E3}" type="pres">
      <dgm:prSet presAssocID="{201A4BAF-F23C-49C7-BAAE-5D2E98FC3A33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58ECC988-E3CA-4988-B02B-0E4A9B12D0D2}" type="pres">
      <dgm:prSet presAssocID="{201A4BAF-F23C-49C7-BAAE-5D2E98FC3A33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11451-9C74-4240-B1C4-4ED198E034B6}" type="pres">
      <dgm:prSet presAssocID="{201A4BAF-F23C-49C7-BAAE-5D2E98FC3A33}" presName="negativeSpace" presStyleCnt="0"/>
      <dgm:spPr/>
    </dgm:pt>
    <dgm:pt modelId="{B70DB19F-023E-4202-9D44-BBA655EAB718}" type="pres">
      <dgm:prSet presAssocID="{201A4BAF-F23C-49C7-BAAE-5D2E98FC3A33}" presName="childText" presStyleLbl="conFgAcc1" presStyleIdx="3" presStyleCnt="8">
        <dgm:presLayoutVars>
          <dgm:bulletEnabled val="1"/>
        </dgm:presLayoutVars>
      </dgm:prSet>
      <dgm:spPr/>
    </dgm:pt>
    <dgm:pt modelId="{21386EAD-825F-4020-8B54-4DC9D4E94F76}" type="pres">
      <dgm:prSet presAssocID="{12871260-5B5E-451E-9D91-B2C3EE545594}" presName="spaceBetweenRectangles" presStyleCnt="0"/>
      <dgm:spPr/>
    </dgm:pt>
    <dgm:pt modelId="{C1507AD0-3A38-4ED9-9C7D-7A7AAEB204A4}" type="pres">
      <dgm:prSet presAssocID="{236C3139-85D3-4A9C-9760-5CE795E7E946}" presName="parentLin" presStyleCnt="0"/>
      <dgm:spPr/>
    </dgm:pt>
    <dgm:pt modelId="{7E3F4E5A-ED00-4E97-B86F-8B79D8DE71E9}" type="pres">
      <dgm:prSet presAssocID="{236C3139-85D3-4A9C-9760-5CE795E7E946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8902E598-77D2-4BA4-B9F2-301C06DA75A5}" type="pres">
      <dgm:prSet presAssocID="{236C3139-85D3-4A9C-9760-5CE795E7E946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2D729-B52D-459A-AFEC-6DF5620CC735}" type="pres">
      <dgm:prSet presAssocID="{236C3139-85D3-4A9C-9760-5CE795E7E946}" presName="negativeSpace" presStyleCnt="0"/>
      <dgm:spPr/>
    </dgm:pt>
    <dgm:pt modelId="{FAC64605-EA39-4A78-A74B-E8B7E698E260}" type="pres">
      <dgm:prSet presAssocID="{236C3139-85D3-4A9C-9760-5CE795E7E946}" presName="childText" presStyleLbl="conFgAcc1" presStyleIdx="4" presStyleCnt="8">
        <dgm:presLayoutVars>
          <dgm:bulletEnabled val="1"/>
        </dgm:presLayoutVars>
      </dgm:prSet>
      <dgm:spPr/>
    </dgm:pt>
    <dgm:pt modelId="{526343AC-391A-4B13-99DB-F6558416E1BF}" type="pres">
      <dgm:prSet presAssocID="{8E07958F-CBAF-493B-92BB-829C48DB97A3}" presName="spaceBetweenRectangles" presStyleCnt="0"/>
      <dgm:spPr/>
    </dgm:pt>
    <dgm:pt modelId="{5BE4CC02-8FF8-419D-B7D8-B7C2437D030D}" type="pres">
      <dgm:prSet presAssocID="{D912BFB4-8C79-4AA9-98F8-BBA260857F43}" presName="parentLin" presStyleCnt="0"/>
      <dgm:spPr/>
    </dgm:pt>
    <dgm:pt modelId="{04B5AB91-2CDF-43D5-B7B7-BB3445845E4C}" type="pres">
      <dgm:prSet presAssocID="{D912BFB4-8C79-4AA9-98F8-BBA260857F43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46809D40-42CA-4D29-8D2D-973A2989B2A5}" type="pres">
      <dgm:prSet presAssocID="{D912BFB4-8C79-4AA9-98F8-BBA260857F43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258C7-3EFB-4BE0-9811-A304B59ADFBD}" type="pres">
      <dgm:prSet presAssocID="{D912BFB4-8C79-4AA9-98F8-BBA260857F43}" presName="negativeSpace" presStyleCnt="0"/>
      <dgm:spPr/>
    </dgm:pt>
    <dgm:pt modelId="{06F34AC9-0BE1-46BA-8D2A-E843180D0F2B}" type="pres">
      <dgm:prSet presAssocID="{D912BFB4-8C79-4AA9-98F8-BBA260857F43}" presName="childText" presStyleLbl="conFgAcc1" presStyleIdx="5" presStyleCnt="8">
        <dgm:presLayoutVars>
          <dgm:bulletEnabled val="1"/>
        </dgm:presLayoutVars>
      </dgm:prSet>
      <dgm:spPr/>
    </dgm:pt>
    <dgm:pt modelId="{478ABF4F-54A7-4C7E-AD7B-0A089B969C49}" type="pres">
      <dgm:prSet presAssocID="{49DF4BF1-B870-4B51-85B6-27F19E942F5E}" presName="spaceBetweenRectangles" presStyleCnt="0"/>
      <dgm:spPr/>
    </dgm:pt>
    <dgm:pt modelId="{5FB0893C-C3D4-4D05-9641-AF0D9FDB4C74}" type="pres">
      <dgm:prSet presAssocID="{6E1F189F-25BC-4439-8235-7747EBDFAD47}" presName="parentLin" presStyleCnt="0"/>
      <dgm:spPr/>
    </dgm:pt>
    <dgm:pt modelId="{8D10F0D6-FF6D-4282-B850-4932FB1C4A05}" type="pres">
      <dgm:prSet presAssocID="{6E1F189F-25BC-4439-8235-7747EBDFAD47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68D4273B-3237-4503-9492-99B00EE9B582}" type="pres">
      <dgm:prSet presAssocID="{6E1F189F-25BC-4439-8235-7747EBDFAD4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42181-58E3-4931-B364-9E9DE81A8E38}" type="pres">
      <dgm:prSet presAssocID="{6E1F189F-25BC-4439-8235-7747EBDFAD47}" presName="negativeSpace" presStyleCnt="0"/>
      <dgm:spPr/>
    </dgm:pt>
    <dgm:pt modelId="{D789075A-B9B3-443B-ACDA-38B74FF38D5C}" type="pres">
      <dgm:prSet presAssocID="{6E1F189F-25BC-4439-8235-7747EBDFAD47}" presName="childText" presStyleLbl="conFgAcc1" presStyleIdx="6" presStyleCnt="8">
        <dgm:presLayoutVars>
          <dgm:bulletEnabled val="1"/>
        </dgm:presLayoutVars>
      </dgm:prSet>
      <dgm:spPr/>
    </dgm:pt>
    <dgm:pt modelId="{BB7D5489-683C-4BC9-BC5F-F3EAF1D93CEF}" type="pres">
      <dgm:prSet presAssocID="{64FCCBA0-09B9-4539-924C-51B0D1D8E35A}" presName="spaceBetweenRectangles" presStyleCnt="0"/>
      <dgm:spPr/>
    </dgm:pt>
    <dgm:pt modelId="{CC33EAAB-D1B0-469A-83E8-D8A52A66A14D}" type="pres">
      <dgm:prSet presAssocID="{F7BA9BE3-BDFD-4542-9940-2DA9E7696AED}" presName="parentLin" presStyleCnt="0"/>
      <dgm:spPr/>
    </dgm:pt>
    <dgm:pt modelId="{AE465FC9-6F42-4A3D-8BB9-CA8930470811}" type="pres">
      <dgm:prSet presAssocID="{F7BA9BE3-BDFD-4542-9940-2DA9E7696AED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6BE5AAEF-06B8-414D-9F10-CE2A167BC8DB}" type="pres">
      <dgm:prSet presAssocID="{F7BA9BE3-BDFD-4542-9940-2DA9E7696AED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95782-2265-4FEE-AA4E-CF56EB0BD0CA}" type="pres">
      <dgm:prSet presAssocID="{F7BA9BE3-BDFD-4542-9940-2DA9E7696AED}" presName="negativeSpace" presStyleCnt="0"/>
      <dgm:spPr/>
    </dgm:pt>
    <dgm:pt modelId="{D2F286A7-FD1F-4A6F-B753-5ED44275069B}" type="pres">
      <dgm:prSet presAssocID="{F7BA9BE3-BDFD-4542-9940-2DA9E7696AED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AE1AD4F0-385B-492A-A312-2DAD343DDDA8}" type="presOf" srcId="{201A4BAF-F23C-49C7-BAAE-5D2E98FC3A33}" destId="{5AA727AB-D12E-44CA-8A3E-DA8E461B62E3}" srcOrd="0" destOrd="0" presId="urn:microsoft.com/office/officeart/2005/8/layout/list1"/>
    <dgm:cxn modelId="{CCC4DE30-9FD0-46C4-B5B9-EB22BD883F57}" srcId="{714AA159-46C2-4FBD-9CE9-F7BF78027565}" destId="{B6796FF8-C2D0-40BC-A0A8-BB6667611C3B}" srcOrd="1" destOrd="0" parTransId="{333FA3CE-CDAE-4E56-8E0D-1823F5603279}" sibTransId="{6CEE4978-6731-419D-8BB0-E7010B00A51D}"/>
    <dgm:cxn modelId="{31F8F3AB-7159-4D73-9DE1-D97F949CE710}" type="presOf" srcId="{9AF53C33-1E32-4069-85E0-50663AFCBE03}" destId="{173D9113-971B-419E-B005-DAF749F56289}" srcOrd="0" destOrd="0" presId="urn:microsoft.com/office/officeart/2005/8/layout/list1"/>
    <dgm:cxn modelId="{F8B13CC5-6ADA-4F34-A4C8-855FB88FC066}" type="presOf" srcId="{B6796FF8-C2D0-40BC-A0A8-BB6667611C3B}" destId="{3E76117A-2425-4AD6-ACBD-04B8EB77838A}" srcOrd="1" destOrd="0" presId="urn:microsoft.com/office/officeart/2005/8/layout/list1"/>
    <dgm:cxn modelId="{F048A50F-9305-4C1D-809C-09B775F0EBEC}" type="presOf" srcId="{714AA159-46C2-4FBD-9CE9-F7BF78027565}" destId="{F1155923-07E7-4392-9E5D-E4D7E7310F44}" srcOrd="0" destOrd="0" presId="urn:microsoft.com/office/officeart/2005/8/layout/list1"/>
    <dgm:cxn modelId="{EDAB0ED1-21E8-41C3-8C4D-CEAB8940F55E}" type="presOf" srcId="{6E1F189F-25BC-4439-8235-7747EBDFAD47}" destId="{68D4273B-3237-4503-9492-99B00EE9B582}" srcOrd="1" destOrd="0" presId="urn:microsoft.com/office/officeart/2005/8/layout/list1"/>
    <dgm:cxn modelId="{6C6A6400-7BC6-4424-966B-856BC7A79F4C}" type="presOf" srcId="{D912BFB4-8C79-4AA9-98F8-BBA260857F43}" destId="{04B5AB91-2CDF-43D5-B7B7-BB3445845E4C}" srcOrd="0" destOrd="0" presId="urn:microsoft.com/office/officeart/2005/8/layout/list1"/>
    <dgm:cxn modelId="{72310F00-27DC-4343-B4F7-6877108C54D4}" type="presOf" srcId="{48539D03-BF8E-4EC5-B1E6-4C80AE5FF194}" destId="{440484D0-89D2-41B7-8947-A31790CF9126}" srcOrd="0" destOrd="0" presId="urn:microsoft.com/office/officeart/2005/8/layout/list1"/>
    <dgm:cxn modelId="{D96435C2-9EC4-4DD5-87FD-FE915B047CC8}" srcId="{714AA159-46C2-4FBD-9CE9-F7BF78027565}" destId="{D912BFB4-8C79-4AA9-98F8-BBA260857F43}" srcOrd="5" destOrd="0" parTransId="{D3932BB4-0DE5-49ED-A69F-5EDA4D790439}" sibTransId="{49DF4BF1-B870-4B51-85B6-27F19E942F5E}"/>
    <dgm:cxn modelId="{8D79D0DA-9F7C-4CDB-B253-E0A7C9E10AE1}" type="presOf" srcId="{9AF53C33-1E32-4069-85E0-50663AFCBE03}" destId="{858AB6F5-1A4D-4C39-8601-7D0A2E0372E8}" srcOrd="1" destOrd="0" presId="urn:microsoft.com/office/officeart/2005/8/layout/list1"/>
    <dgm:cxn modelId="{3EC7744A-6257-4A1D-8BE8-1A98C7686AB4}" srcId="{714AA159-46C2-4FBD-9CE9-F7BF78027565}" destId="{236C3139-85D3-4A9C-9760-5CE795E7E946}" srcOrd="4" destOrd="0" parTransId="{51DD0070-E4EC-4EDF-9973-760A14D5B9BF}" sibTransId="{8E07958F-CBAF-493B-92BB-829C48DB97A3}"/>
    <dgm:cxn modelId="{986A46ED-C9B1-4BCD-8FE1-87189F21BBEF}" type="presOf" srcId="{236C3139-85D3-4A9C-9760-5CE795E7E946}" destId="{8902E598-77D2-4BA4-B9F2-301C06DA75A5}" srcOrd="1" destOrd="0" presId="urn:microsoft.com/office/officeart/2005/8/layout/list1"/>
    <dgm:cxn modelId="{681E5F78-5C6C-40F6-BDC1-29C7745B9F32}" srcId="{714AA159-46C2-4FBD-9CE9-F7BF78027565}" destId="{9AF53C33-1E32-4069-85E0-50663AFCBE03}" srcOrd="0" destOrd="0" parTransId="{76954476-D204-4869-8860-84C9CEDA164E}" sibTransId="{393DA490-9886-44B8-A7F2-A6F8C156EA66}"/>
    <dgm:cxn modelId="{34BEC958-9E3A-40BC-9959-DE482D893CC9}" type="presOf" srcId="{236C3139-85D3-4A9C-9760-5CE795E7E946}" destId="{7E3F4E5A-ED00-4E97-B86F-8B79D8DE71E9}" srcOrd="0" destOrd="0" presId="urn:microsoft.com/office/officeart/2005/8/layout/list1"/>
    <dgm:cxn modelId="{5267F464-A41F-40FA-A88C-0512CEDAF326}" srcId="{714AA159-46C2-4FBD-9CE9-F7BF78027565}" destId="{48539D03-BF8E-4EC5-B1E6-4C80AE5FF194}" srcOrd="2" destOrd="0" parTransId="{B312FEDA-F5AE-4DB2-894D-15FC517A6A48}" sibTransId="{D9E53C6F-F5FF-44A7-9C54-A465F58D477A}"/>
    <dgm:cxn modelId="{1F62FEEC-26C8-4F9E-9B9B-BD95FACA7274}" type="presOf" srcId="{6E1F189F-25BC-4439-8235-7747EBDFAD47}" destId="{8D10F0D6-FF6D-4282-B850-4932FB1C4A05}" srcOrd="0" destOrd="0" presId="urn:microsoft.com/office/officeart/2005/8/layout/list1"/>
    <dgm:cxn modelId="{4B866A6D-27C1-4AE6-B9FA-97355BA7DDD7}" type="presOf" srcId="{201A4BAF-F23C-49C7-BAAE-5D2E98FC3A33}" destId="{58ECC988-E3CA-4988-B02B-0E4A9B12D0D2}" srcOrd="1" destOrd="0" presId="urn:microsoft.com/office/officeart/2005/8/layout/list1"/>
    <dgm:cxn modelId="{6E0E49DB-6522-43CD-91FC-46DBC023403B}" type="presOf" srcId="{F7BA9BE3-BDFD-4542-9940-2DA9E7696AED}" destId="{AE465FC9-6F42-4A3D-8BB9-CA8930470811}" srcOrd="0" destOrd="0" presId="urn:microsoft.com/office/officeart/2005/8/layout/list1"/>
    <dgm:cxn modelId="{BC1994FC-8008-48F3-9D98-227B2E9D0EBA}" srcId="{714AA159-46C2-4FBD-9CE9-F7BF78027565}" destId="{6E1F189F-25BC-4439-8235-7747EBDFAD47}" srcOrd="6" destOrd="0" parTransId="{F8B4C40B-0289-4E6C-8337-21240941BDC7}" sibTransId="{64FCCBA0-09B9-4539-924C-51B0D1D8E35A}"/>
    <dgm:cxn modelId="{FB5F7234-6053-4591-9E10-A273C3C0DF1A}" srcId="{714AA159-46C2-4FBD-9CE9-F7BF78027565}" destId="{F7BA9BE3-BDFD-4542-9940-2DA9E7696AED}" srcOrd="7" destOrd="0" parTransId="{C3A1F4B5-1197-42D6-BEA5-6FCE8664FF5A}" sibTransId="{D8E197B0-D3F2-4F7E-BF90-0CF5E4E53060}"/>
    <dgm:cxn modelId="{74987304-4708-42F3-8739-3DDC3DA5D694}" type="presOf" srcId="{B6796FF8-C2D0-40BC-A0A8-BB6667611C3B}" destId="{F7CC2BD7-14E4-4A39-AEAC-FE56C6A97509}" srcOrd="0" destOrd="0" presId="urn:microsoft.com/office/officeart/2005/8/layout/list1"/>
    <dgm:cxn modelId="{0BB3D2E2-1266-452C-B3C1-8F2C07B300AE}" srcId="{714AA159-46C2-4FBD-9CE9-F7BF78027565}" destId="{201A4BAF-F23C-49C7-BAAE-5D2E98FC3A33}" srcOrd="3" destOrd="0" parTransId="{4F380F87-086A-4891-97A2-EE64EABB7B4E}" sibTransId="{12871260-5B5E-451E-9D91-B2C3EE545594}"/>
    <dgm:cxn modelId="{AFF1E2CF-B7FE-4E9C-904C-A91653D9BCDC}" type="presOf" srcId="{D912BFB4-8C79-4AA9-98F8-BBA260857F43}" destId="{46809D40-42CA-4D29-8D2D-973A2989B2A5}" srcOrd="1" destOrd="0" presId="urn:microsoft.com/office/officeart/2005/8/layout/list1"/>
    <dgm:cxn modelId="{D2A486EC-CC1B-479C-ABB5-BB246B53DA2D}" type="presOf" srcId="{F7BA9BE3-BDFD-4542-9940-2DA9E7696AED}" destId="{6BE5AAEF-06B8-414D-9F10-CE2A167BC8DB}" srcOrd="1" destOrd="0" presId="urn:microsoft.com/office/officeart/2005/8/layout/list1"/>
    <dgm:cxn modelId="{D718C856-4202-4DA0-8772-FFA52947EB43}" type="presOf" srcId="{48539D03-BF8E-4EC5-B1E6-4C80AE5FF194}" destId="{97D0014C-8225-4701-A1D1-70FDBF0D176B}" srcOrd="1" destOrd="0" presId="urn:microsoft.com/office/officeart/2005/8/layout/list1"/>
    <dgm:cxn modelId="{B891200C-A95F-434D-8F65-684C963AE38B}" type="presParOf" srcId="{F1155923-07E7-4392-9E5D-E4D7E7310F44}" destId="{5F86F18A-15FD-438B-B1AD-1C0C5B5048ED}" srcOrd="0" destOrd="0" presId="urn:microsoft.com/office/officeart/2005/8/layout/list1"/>
    <dgm:cxn modelId="{DEF940C0-2377-4B7D-8EFF-B0AB3DD88701}" type="presParOf" srcId="{5F86F18A-15FD-438B-B1AD-1C0C5B5048ED}" destId="{173D9113-971B-419E-B005-DAF749F56289}" srcOrd="0" destOrd="0" presId="urn:microsoft.com/office/officeart/2005/8/layout/list1"/>
    <dgm:cxn modelId="{C9EC7B64-D63E-4C9F-9822-21B784CCDEF3}" type="presParOf" srcId="{5F86F18A-15FD-438B-B1AD-1C0C5B5048ED}" destId="{858AB6F5-1A4D-4C39-8601-7D0A2E0372E8}" srcOrd="1" destOrd="0" presId="urn:microsoft.com/office/officeart/2005/8/layout/list1"/>
    <dgm:cxn modelId="{4DF51BDF-AE68-456C-8E94-12164E33153D}" type="presParOf" srcId="{F1155923-07E7-4392-9E5D-E4D7E7310F44}" destId="{A012102C-7FFE-4C81-8076-8A07B1830E08}" srcOrd="1" destOrd="0" presId="urn:microsoft.com/office/officeart/2005/8/layout/list1"/>
    <dgm:cxn modelId="{F61D71B5-3986-46C9-834F-6F6BA3ECD878}" type="presParOf" srcId="{F1155923-07E7-4392-9E5D-E4D7E7310F44}" destId="{3F136677-2E00-4346-88F3-BD4D53B5675F}" srcOrd="2" destOrd="0" presId="urn:microsoft.com/office/officeart/2005/8/layout/list1"/>
    <dgm:cxn modelId="{3CAD9A8B-BB56-4D79-ADD6-8927D899239B}" type="presParOf" srcId="{F1155923-07E7-4392-9E5D-E4D7E7310F44}" destId="{2CA0BD8E-97B6-4703-9185-0174107DE549}" srcOrd="3" destOrd="0" presId="urn:microsoft.com/office/officeart/2005/8/layout/list1"/>
    <dgm:cxn modelId="{9BCB26FD-E810-440D-B98A-B1FA086A43E5}" type="presParOf" srcId="{F1155923-07E7-4392-9E5D-E4D7E7310F44}" destId="{6156CED5-6FE6-4893-8D57-705F0C292D51}" srcOrd="4" destOrd="0" presId="urn:microsoft.com/office/officeart/2005/8/layout/list1"/>
    <dgm:cxn modelId="{1AD96DF5-AD4A-4661-B4B3-115533BE33B2}" type="presParOf" srcId="{6156CED5-6FE6-4893-8D57-705F0C292D51}" destId="{F7CC2BD7-14E4-4A39-AEAC-FE56C6A97509}" srcOrd="0" destOrd="0" presId="urn:microsoft.com/office/officeart/2005/8/layout/list1"/>
    <dgm:cxn modelId="{191CDFAF-3F2A-4B96-B829-042D3868664A}" type="presParOf" srcId="{6156CED5-6FE6-4893-8D57-705F0C292D51}" destId="{3E76117A-2425-4AD6-ACBD-04B8EB77838A}" srcOrd="1" destOrd="0" presId="urn:microsoft.com/office/officeart/2005/8/layout/list1"/>
    <dgm:cxn modelId="{1CC67655-AD79-4507-A1AB-AB2241E397D5}" type="presParOf" srcId="{F1155923-07E7-4392-9E5D-E4D7E7310F44}" destId="{6B094C75-ED67-4C2F-9549-2824E1274C30}" srcOrd="5" destOrd="0" presId="urn:microsoft.com/office/officeart/2005/8/layout/list1"/>
    <dgm:cxn modelId="{15A07D7A-4408-4DDA-81A0-B4C8B7FBCA0E}" type="presParOf" srcId="{F1155923-07E7-4392-9E5D-E4D7E7310F44}" destId="{51B231B1-491F-4864-B14F-C45D9B71C41C}" srcOrd="6" destOrd="0" presId="urn:microsoft.com/office/officeart/2005/8/layout/list1"/>
    <dgm:cxn modelId="{CC469C3B-85C7-44B1-8C30-796E0716FBA7}" type="presParOf" srcId="{F1155923-07E7-4392-9E5D-E4D7E7310F44}" destId="{5EB579F6-A80B-4B37-92C3-1CA0D6978B2E}" srcOrd="7" destOrd="0" presId="urn:microsoft.com/office/officeart/2005/8/layout/list1"/>
    <dgm:cxn modelId="{79016D50-FF61-470B-9B2F-C1192D25CA42}" type="presParOf" srcId="{F1155923-07E7-4392-9E5D-E4D7E7310F44}" destId="{029A3BCB-029C-459F-A581-4BD27973A1D3}" srcOrd="8" destOrd="0" presId="urn:microsoft.com/office/officeart/2005/8/layout/list1"/>
    <dgm:cxn modelId="{A1A8926E-B37C-4216-A956-7754A31C6140}" type="presParOf" srcId="{029A3BCB-029C-459F-A581-4BD27973A1D3}" destId="{440484D0-89D2-41B7-8947-A31790CF9126}" srcOrd="0" destOrd="0" presId="urn:microsoft.com/office/officeart/2005/8/layout/list1"/>
    <dgm:cxn modelId="{E1F2FEE7-AD4A-4517-BA4A-6CF8E49E1089}" type="presParOf" srcId="{029A3BCB-029C-459F-A581-4BD27973A1D3}" destId="{97D0014C-8225-4701-A1D1-70FDBF0D176B}" srcOrd="1" destOrd="0" presId="urn:microsoft.com/office/officeart/2005/8/layout/list1"/>
    <dgm:cxn modelId="{A8AB4C2D-A23C-4DEF-AB47-5536B3A767DA}" type="presParOf" srcId="{F1155923-07E7-4392-9E5D-E4D7E7310F44}" destId="{4FB3358E-4F99-43A1-B3FF-E952C8794D85}" srcOrd="9" destOrd="0" presId="urn:microsoft.com/office/officeart/2005/8/layout/list1"/>
    <dgm:cxn modelId="{BF75A02B-03E0-4A1A-9AF4-54072F8FF7BC}" type="presParOf" srcId="{F1155923-07E7-4392-9E5D-E4D7E7310F44}" destId="{E1C304AE-7165-4BB6-9E6D-1BE1C2AC34FE}" srcOrd="10" destOrd="0" presId="urn:microsoft.com/office/officeart/2005/8/layout/list1"/>
    <dgm:cxn modelId="{F886B916-6120-4AFC-ACAE-05AE8FF3B851}" type="presParOf" srcId="{F1155923-07E7-4392-9E5D-E4D7E7310F44}" destId="{D7EB5087-5AC2-4240-92EF-4F21AD03BD93}" srcOrd="11" destOrd="0" presId="urn:microsoft.com/office/officeart/2005/8/layout/list1"/>
    <dgm:cxn modelId="{D3FAF0A2-2334-421D-ADBE-08AAD8CD5F2B}" type="presParOf" srcId="{F1155923-07E7-4392-9E5D-E4D7E7310F44}" destId="{B25F0834-CC3E-41FF-A1EB-BBBA65240E74}" srcOrd="12" destOrd="0" presId="urn:microsoft.com/office/officeart/2005/8/layout/list1"/>
    <dgm:cxn modelId="{A81A8842-A40E-45F9-BBE6-14EF215B9C3A}" type="presParOf" srcId="{B25F0834-CC3E-41FF-A1EB-BBBA65240E74}" destId="{5AA727AB-D12E-44CA-8A3E-DA8E461B62E3}" srcOrd="0" destOrd="0" presId="urn:microsoft.com/office/officeart/2005/8/layout/list1"/>
    <dgm:cxn modelId="{608A78F8-44B2-453F-82A4-C20E9344FB33}" type="presParOf" srcId="{B25F0834-CC3E-41FF-A1EB-BBBA65240E74}" destId="{58ECC988-E3CA-4988-B02B-0E4A9B12D0D2}" srcOrd="1" destOrd="0" presId="urn:microsoft.com/office/officeart/2005/8/layout/list1"/>
    <dgm:cxn modelId="{12E2A516-F3A0-4117-8D34-24B3F58C5CCE}" type="presParOf" srcId="{F1155923-07E7-4392-9E5D-E4D7E7310F44}" destId="{ABC11451-9C74-4240-B1C4-4ED198E034B6}" srcOrd="13" destOrd="0" presId="urn:microsoft.com/office/officeart/2005/8/layout/list1"/>
    <dgm:cxn modelId="{A13D09F9-F05C-41DE-B058-E9522DC2C684}" type="presParOf" srcId="{F1155923-07E7-4392-9E5D-E4D7E7310F44}" destId="{B70DB19F-023E-4202-9D44-BBA655EAB718}" srcOrd="14" destOrd="0" presId="urn:microsoft.com/office/officeart/2005/8/layout/list1"/>
    <dgm:cxn modelId="{0F641B1D-70A9-46AB-AB4F-D4F0D504AE9D}" type="presParOf" srcId="{F1155923-07E7-4392-9E5D-E4D7E7310F44}" destId="{21386EAD-825F-4020-8B54-4DC9D4E94F76}" srcOrd="15" destOrd="0" presId="urn:microsoft.com/office/officeart/2005/8/layout/list1"/>
    <dgm:cxn modelId="{6EAB9B01-943D-46C6-AD1B-CFBD3A7CA705}" type="presParOf" srcId="{F1155923-07E7-4392-9E5D-E4D7E7310F44}" destId="{C1507AD0-3A38-4ED9-9C7D-7A7AAEB204A4}" srcOrd="16" destOrd="0" presId="urn:microsoft.com/office/officeart/2005/8/layout/list1"/>
    <dgm:cxn modelId="{F02271E9-EA96-4DBE-BB16-B63F88BBE99F}" type="presParOf" srcId="{C1507AD0-3A38-4ED9-9C7D-7A7AAEB204A4}" destId="{7E3F4E5A-ED00-4E97-B86F-8B79D8DE71E9}" srcOrd="0" destOrd="0" presId="urn:microsoft.com/office/officeart/2005/8/layout/list1"/>
    <dgm:cxn modelId="{323359FC-1384-41E8-8E1C-748D7C7D6FA6}" type="presParOf" srcId="{C1507AD0-3A38-4ED9-9C7D-7A7AAEB204A4}" destId="{8902E598-77D2-4BA4-B9F2-301C06DA75A5}" srcOrd="1" destOrd="0" presId="urn:microsoft.com/office/officeart/2005/8/layout/list1"/>
    <dgm:cxn modelId="{99303567-98DD-495B-A359-29BF80C91F86}" type="presParOf" srcId="{F1155923-07E7-4392-9E5D-E4D7E7310F44}" destId="{1072D729-B52D-459A-AFEC-6DF5620CC735}" srcOrd="17" destOrd="0" presId="urn:microsoft.com/office/officeart/2005/8/layout/list1"/>
    <dgm:cxn modelId="{DD5FBB51-2DE1-46ED-B84A-CA019AE9B770}" type="presParOf" srcId="{F1155923-07E7-4392-9E5D-E4D7E7310F44}" destId="{FAC64605-EA39-4A78-A74B-E8B7E698E260}" srcOrd="18" destOrd="0" presId="urn:microsoft.com/office/officeart/2005/8/layout/list1"/>
    <dgm:cxn modelId="{902B9526-8B20-4B85-8CE6-975E3663F074}" type="presParOf" srcId="{F1155923-07E7-4392-9E5D-E4D7E7310F44}" destId="{526343AC-391A-4B13-99DB-F6558416E1BF}" srcOrd="19" destOrd="0" presId="urn:microsoft.com/office/officeart/2005/8/layout/list1"/>
    <dgm:cxn modelId="{7F009B62-9B32-4773-A1B7-FFE92841E68D}" type="presParOf" srcId="{F1155923-07E7-4392-9E5D-E4D7E7310F44}" destId="{5BE4CC02-8FF8-419D-B7D8-B7C2437D030D}" srcOrd="20" destOrd="0" presId="urn:microsoft.com/office/officeart/2005/8/layout/list1"/>
    <dgm:cxn modelId="{FA8B9649-8994-4A46-B64E-0FF70CB44DD5}" type="presParOf" srcId="{5BE4CC02-8FF8-419D-B7D8-B7C2437D030D}" destId="{04B5AB91-2CDF-43D5-B7B7-BB3445845E4C}" srcOrd="0" destOrd="0" presId="urn:microsoft.com/office/officeart/2005/8/layout/list1"/>
    <dgm:cxn modelId="{556D73D0-D622-4BE7-98DA-627A1043F44C}" type="presParOf" srcId="{5BE4CC02-8FF8-419D-B7D8-B7C2437D030D}" destId="{46809D40-42CA-4D29-8D2D-973A2989B2A5}" srcOrd="1" destOrd="0" presId="urn:microsoft.com/office/officeart/2005/8/layout/list1"/>
    <dgm:cxn modelId="{AE892A82-07A3-4451-A75B-7FCB1B21EC63}" type="presParOf" srcId="{F1155923-07E7-4392-9E5D-E4D7E7310F44}" destId="{6FD258C7-3EFB-4BE0-9811-A304B59ADFBD}" srcOrd="21" destOrd="0" presId="urn:microsoft.com/office/officeart/2005/8/layout/list1"/>
    <dgm:cxn modelId="{55B66874-C105-42A0-86EB-E02E32F9C6FC}" type="presParOf" srcId="{F1155923-07E7-4392-9E5D-E4D7E7310F44}" destId="{06F34AC9-0BE1-46BA-8D2A-E843180D0F2B}" srcOrd="22" destOrd="0" presId="urn:microsoft.com/office/officeart/2005/8/layout/list1"/>
    <dgm:cxn modelId="{79602025-CA5D-4813-8E27-2445BBB3C300}" type="presParOf" srcId="{F1155923-07E7-4392-9E5D-E4D7E7310F44}" destId="{478ABF4F-54A7-4C7E-AD7B-0A089B969C49}" srcOrd="23" destOrd="0" presId="urn:microsoft.com/office/officeart/2005/8/layout/list1"/>
    <dgm:cxn modelId="{3FFB077C-7763-41BE-828B-30756F953989}" type="presParOf" srcId="{F1155923-07E7-4392-9E5D-E4D7E7310F44}" destId="{5FB0893C-C3D4-4D05-9641-AF0D9FDB4C74}" srcOrd="24" destOrd="0" presId="urn:microsoft.com/office/officeart/2005/8/layout/list1"/>
    <dgm:cxn modelId="{C76E5A54-CD71-49DC-A437-E326FDE46F89}" type="presParOf" srcId="{5FB0893C-C3D4-4D05-9641-AF0D9FDB4C74}" destId="{8D10F0D6-FF6D-4282-B850-4932FB1C4A05}" srcOrd="0" destOrd="0" presId="urn:microsoft.com/office/officeart/2005/8/layout/list1"/>
    <dgm:cxn modelId="{34546102-9556-4869-99E4-4B2EF3C95D4D}" type="presParOf" srcId="{5FB0893C-C3D4-4D05-9641-AF0D9FDB4C74}" destId="{68D4273B-3237-4503-9492-99B00EE9B582}" srcOrd="1" destOrd="0" presId="urn:microsoft.com/office/officeart/2005/8/layout/list1"/>
    <dgm:cxn modelId="{776580A5-0233-43BC-9CEC-9CF4AFA87385}" type="presParOf" srcId="{F1155923-07E7-4392-9E5D-E4D7E7310F44}" destId="{9EA42181-58E3-4931-B364-9E9DE81A8E38}" srcOrd="25" destOrd="0" presId="urn:microsoft.com/office/officeart/2005/8/layout/list1"/>
    <dgm:cxn modelId="{95E3B7EF-50D3-477C-8DDC-3CC6262CE101}" type="presParOf" srcId="{F1155923-07E7-4392-9E5D-E4D7E7310F44}" destId="{D789075A-B9B3-443B-ACDA-38B74FF38D5C}" srcOrd="26" destOrd="0" presId="urn:microsoft.com/office/officeart/2005/8/layout/list1"/>
    <dgm:cxn modelId="{5AAF0CC5-0641-4F4D-B83E-74838FA8F818}" type="presParOf" srcId="{F1155923-07E7-4392-9E5D-E4D7E7310F44}" destId="{BB7D5489-683C-4BC9-BC5F-F3EAF1D93CEF}" srcOrd="27" destOrd="0" presId="urn:microsoft.com/office/officeart/2005/8/layout/list1"/>
    <dgm:cxn modelId="{B4462AD0-407E-40E2-BDFA-0E174C73CBF8}" type="presParOf" srcId="{F1155923-07E7-4392-9E5D-E4D7E7310F44}" destId="{CC33EAAB-D1B0-469A-83E8-D8A52A66A14D}" srcOrd="28" destOrd="0" presId="urn:microsoft.com/office/officeart/2005/8/layout/list1"/>
    <dgm:cxn modelId="{9FA393DE-DC7B-4CEE-A41C-18CD2FBB5766}" type="presParOf" srcId="{CC33EAAB-D1B0-469A-83E8-D8A52A66A14D}" destId="{AE465FC9-6F42-4A3D-8BB9-CA8930470811}" srcOrd="0" destOrd="0" presId="urn:microsoft.com/office/officeart/2005/8/layout/list1"/>
    <dgm:cxn modelId="{1B0F4E40-B27D-400B-8B59-CFEF876E30F1}" type="presParOf" srcId="{CC33EAAB-D1B0-469A-83E8-D8A52A66A14D}" destId="{6BE5AAEF-06B8-414D-9F10-CE2A167BC8DB}" srcOrd="1" destOrd="0" presId="urn:microsoft.com/office/officeart/2005/8/layout/list1"/>
    <dgm:cxn modelId="{AE72202E-6C34-4434-B9F4-94D1F1261CE5}" type="presParOf" srcId="{F1155923-07E7-4392-9E5D-E4D7E7310F44}" destId="{79795782-2265-4FEE-AA4E-CF56EB0BD0CA}" srcOrd="29" destOrd="0" presId="urn:microsoft.com/office/officeart/2005/8/layout/list1"/>
    <dgm:cxn modelId="{56B51AB2-A7A7-473E-830D-2699A0F9F453}" type="presParOf" srcId="{F1155923-07E7-4392-9E5D-E4D7E7310F44}" destId="{D2F286A7-FD1F-4A6F-B753-5ED44275069B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DA22F-D117-49CB-A696-46DAA7DB44A1}">
      <dsp:nvSpPr>
        <dsp:cNvPr id="0" name=""/>
        <dsp:cNvSpPr/>
      </dsp:nvSpPr>
      <dsp:spPr>
        <a:xfrm>
          <a:off x="0" y="422724"/>
          <a:ext cx="619601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5791A-DEDC-415E-A998-4ABF47EF4400}">
      <dsp:nvSpPr>
        <dsp:cNvPr id="0" name=""/>
        <dsp:cNvSpPr/>
      </dsp:nvSpPr>
      <dsp:spPr>
        <a:xfrm>
          <a:off x="300014" y="47074"/>
          <a:ext cx="4337209" cy="70848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936" tIns="0" rIns="16393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Доходы           65 685,9 тыс. руб.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34599" y="81659"/>
        <a:ext cx="4268039" cy="639310"/>
      </dsp:txXfrm>
    </dsp:sp>
    <dsp:sp modelId="{6461DBCA-E788-4AE0-8138-65F4EE233BA5}">
      <dsp:nvSpPr>
        <dsp:cNvPr id="0" name=""/>
        <dsp:cNvSpPr/>
      </dsp:nvSpPr>
      <dsp:spPr>
        <a:xfrm>
          <a:off x="0" y="1511364"/>
          <a:ext cx="619601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C8EA9-B511-4225-9D12-31CCA81788C4}">
      <dsp:nvSpPr>
        <dsp:cNvPr id="0" name=""/>
        <dsp:cNvSpPr/>
      </dsp:nvSpPr>
      <dsp:spPr>
        <a:xfrm>
          <a:off x="300014" y="1199201"/>
          <a:ext cx="4337209" cy="70848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936" tIns="0" rIns="16393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Расходы</a:t>
          </a:r>
          <a:r>
            <a:rPr lang="ru-RU" sz="2000" kern="1200" dirty="0" smtClean="0"/>
            <a:t>          </a:t>
          </a:r>
          <a:r>
            <a:rPr lang="ru-RU" sz="2000" kern="1200" dirty="0" smtClean="0">
              <a:solidFill>
                <a:schemeClr val="tx1"/>
              </a:solidFill>
            </a:rPr>
            <a:t>65 860,5 тыс. руб.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34599" y="1233786"/>
        <a:ext cx="4268039" cy="639310"/>
      </dsp:txXfrm>
    </dsp:sp>
    <dsp:sp modelId="{56964BD5-9F4F-49E0-88BC-750AC095A870}">
      <dsp:nvSpPr>
        <dsp:cNvPr id="0" name=""/>
        <dsp:cNvSpPr/>
      </dsp:nvSpPr>
      <dsp:spPr>
        <a:xfrm>
          <a:off x="0" y="2930340"/>
          <a:ext cx="619601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5D1AA-D0ED-44BC-9A3C-190FF97B0A35}">
      <dsp:nvSpPr>
        <dsp:cNvPr id="0" name=""/>
        <dsp:cNvSpPr/>
      </dsp:nvSpPr>
      <dsp:spPr>
        <a:xfrm>
          <a:off x="309800" y="2245764"/>
          <a:ext cx="4337209" cy="1038815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936" tIns="0" rIns="16393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Дефицит (-)   -174,5 тыс. руб.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Профицит (+)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60511" y="2296475"/>
        <a:ext cx="4235787" cy="937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58951-36C6-448F-8E14-B54EAA75ACE3}">
      <dsp:nvSpPr>
        <dsp:cNvPr id="0" name=""/>
        <dsp:cNvSpPr/>
      </dsp:nvSpPr>
      <dsp:spPr>
        <a:xfrm>
          <a:off x="2092" y="519771"/>
          <a:ext cx="2040414" cy="41285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28448" rIns="49784" bIns="28448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1"/>
              </a:solidFill>
            </a:rPr>
            <a:t>Налоговые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1"/>
              </a:solidFill>
            </a:rPr>
            <a:t>доходы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1"/>
              </a:solidFill>
            </a:rPr>
            <a:t>1220,3 </a:t>
          </a:r>
          <a:endParaRPr lang="ru-RU" sz="700" b="1" kern="1200" dirty="0">
            <a:solidFill>
              <a:schemeClr val="tx1"/>
            </a:solidFill>
          </a:endParaRPr>
        </a:p>
      </dsp:txBody>
      <dsp:txXfrm>
        <a:off x="2092" y="519771"/>
        <a:ext cx="2040414" cy="412856"/>
      </dsp:txXfrm>
    </dsp:sp>
    <dsp:sp modelId="{DF1C7832-8D40-4493-A5D7-7AD12D39FADC}">
      <dsp:nvSpPr>
        <dsp:cNvPr id="0" name=""/>
        <dsp:cNvSpPr/>
      </dsp:nvSpPr>
      <dsp:spPr>
        <a:xfrm>
          <a:off x="2092" y="932627"/>
          <a:ext cx="2040414" cy="322812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accent4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38" tIns="37338" rIns="49784" bIns="56007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/>
            <a:t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осуществляется в соответствии со статьями 227,227.1 и 228 Налогового кодекса Российской Федерации.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/>
            <a:t>Налог на доходы физических лиц с доходов, полученных физическими лицами в соответствии со статьей 228 Налогового кодекса Российской Федерации.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/>
            <a:t>Налог на доходы физических лиц с доходов, полученных физическими лицами в соответствии со статьей 228 Налогового кодекса Российской Федерации.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/>
            <a:t>Налог на доходы физических лиц с доходов, полученных физическими лицами в соответствии со статьей 228 Налогового кодекса российской Федерации (пени и проценты по соответствующему платежу)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/>
            <a:t>Налог на имущество физических лиц, взимаемый по ставкам  применяемым к объектам налогообложения, расположенным в границах поселений.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/>
            <a:t>Земельный налог, взимаемый по ставкам, установленным в соответствии с пп.1 п.1 ст.394 Налогового кодекса Российской Федерации применяемым к объектам налогообложения, расположенным в границах поселений (сумма платежа (пересчеты, недоимка, задолженность по соответствующему платежу, в т. ч. по отмененному)</a:t>
          </a:r>
          <a:endParaRPr lang="ru-RU" sz="700" kern="1200" dirty="0"/>
        </a:p>
      </dsp:txBody>
      <dsp:txXfrm>
        <a:off x="2092" y="932627"/>
        <a:ext cx="2040414" cy="3228120"/>
      </dsp:txXfrm>
    </dsp:sp>
    <dsp:sp modelId="{81DFC7FA-2219-4355-B695-35339FF4FAFC}">
      <dsp:nvSpPr>
        <dsp:cNvPr id="0" name=""/>
        <dsp:cNvSpPr/>
      </dsp:nvSpPr>
      <dsp:spPr>
        <a:xfrm>
          <a:off x="2328164" y="519771"/>
          <a:ext cx="2040414" cy="41285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28448" rIns="49784" bIns="28448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1"/>
              </a:solidFill>
            </a:rPr>
            <a:t>Неналоговые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1"/>
              </a:solidFill>
            </a:rPr>
            <a:t>доходы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1"/>
              </a:solidFill>
            </a:rPr>
            <a:t>184,7</a:t>
          </a:r>
          <a:endParaRPr lang="ru-RU" sz="700" b="1" kern="1200" dirty="0">
            <a:solidFill>
              <a:schemeClr val="tx1"/>
            </a:solidFill>
          </a:endParaRPr>
        </a:p>
      </dsp:txBody>
      <dsp:txXfrm>
        <a:off x="2328164" y="519771"/>
        <a:ext cx="2040414" cy="412856"/>
      </dsp:txXfrm>
    </dsp:sp>
    <dsp:sp modelId="{DABDDCA0-CF73-4DC2-880F-BD29C0109BBA}">
      <dsp:nvSpPr>
        <dsp:cNvPr id="0" name=""/>
        <dsp:cNvSpPr/>
      </dsp:nvSpPr>
      <dsp:spPr>
        <a:xfrm>
          <a:off x="2347773" y="952836"/>
          <a:ext cx="2040414" cy="322812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accent4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38" tIns="37338" rIns="49784" bIns="56007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/>
            <a:t>Государственная пошлина за совершение нотариальных действий должностными лицами органов местного самоуправления, уполномоченными в соответствии с законодательными актами Российской Федерации на совершение нотариальных действий.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/>
            <a:t>Доходы от использования имущества, находящегося в государственной и муниципальной собственности. Доходы от сдачи в аренду имущества, находящегося в оперативном управлении органов управления поселений и созданных ими учреждений (за исключением имущества муниципальных автономных учреждений).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/>
            <a:t>Прочие доходы от оказания платных услуг(работ) получателями средств бюджетов поселений.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/>
            <a:t>Прочие доходы от компенсации затрат бюджетов поселений.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/>
            <a:t>Доходы от реализации иного имущества, находящегося в собственности поселений в части реализации основных средств по указанному имуществу.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/>
            <a:t>Доходы от возмещения ущерба при возникновении страховых случаев по обязательному страхованию гражданской ответственности, когда выгодоприобретателями выступают получатели средств бюджетов сельских поселений.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/>
        </a:p>
      </dsp:txBody>
      <dsp:txXfrm>
        <a:off x="2347773" y="952836"/>
        <a:ext cx="2040414" cy="3228120"/>
      </dsp:txXfrm>
    </dsp:sp>
    <dsp:sp modelId="{BBE06353-28FD-41E5-9EAC-D7A4028CF5FE}">
      <dsp:nvSpPr>
        <dsp:cNvPr id="0" name=""/>
        <dsp:cNvSpPr/>
      </dsp:nvSpPr>
      <dsp:spPr>
        <a:xfrm>
          <a:off x="4656329" y="514713"/>
          <a:ext cx="2040414" cy="41285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28448" rIns="49784" bIns="28448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1"/>
              </a:solidFill>
            </a:rPr>
            <a:t>Безвозмездные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1"/>
              </a:solidFill>
            </a:rPr>
            <a:t>поступления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1"/>
              </a:solidFill>
            </a:rPr>
            <a:t>64 280,9</a:t>
          </a:r>
          <a:endParaRPr lang="ru-RU" sz="700" b="1" kern="1200" dirty="0">
            <a:solidFill>
              <a:schemeClr val="tx1"/>
            </a:solidFill>
          </a:endParaRPr>
        </a:p>
      </dsp:txBody>
      <dsp:txXfrm>
        <a:off x="4656329" y="514713"/>
        <a:ext cx="2040414" cy="412856"/>
      </dsp:txXfrm>
    </dsp:sp>
    <dsp:sp modelId="{514E97A1-E517-40C2-B6FE-318941184F90}">
      <dsp:nvSpPr>
        <dsp:cNvPr id="0" name=""/>
        <dsp:cNvSpPr/>
      </dsp:nvSpPr>
      <dsp:spPr>
        <a:xfrm>
          <a:off x="4654237" y="932627"/>
          <a:ext cx="2040414" cy="322812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accent4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38" tIns="37338" rIns="49784" bIns="56007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/>
            <a:t>Дотации на выравнивание бюджетной обеспеченности.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/>
            <a:t>Дотации бюджетам сельских поселений на поддержку мер по обеспечению сбалансированности бюджетов.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/>
            <a:t>Субвенции бюджетам поселений на государственную регистрацию актов гражданского состояния.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/>
            <a:t>Субвенции бюджетам поселений на осуществление первичного воинского учета на территориях, где отсутствуют военные комиссары.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/>
            <a:t>Межбюджетные трансферты, передаваемые бюджетам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соглашениями.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/>
            <a:t>Прочие межбюджетные трансферты, передаваемые бюджетам поселений.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/>
            <a:t>Возврат остатков субсидий, субвенций и иных межбюджетных трансфертов, имеющих целевое значение, прошлых лет из бюджетов сельских поселений.</a:t>
          </a:r>
          <a:endParaRPr lang="ru-RU" sz="700" kern="1200" dirty="0"/>
        </a:p>
      </dsp:txBody>
      <dsp:txXfrm>
        <a:off x="4654237" y="932627"/>
        <a:ext cx="2040414" cy="3228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36677-2E00-4346-88F3-BD4D53B5675F}">
      <dsp:nvSpPr>
        <dsp:cNvPr id="0" name=""/>
        <dsp:cNvSpPr/>
      </dsp:nvSpPr>
      <dsp:spPr>
        <a:xfrm>
          <a:off x="0" y="242405"/>
          <a:ext cx="6196013" cy="226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AB6F5-1A4D-4C39-8601-7D0A2E0372E8}">
      <dsp:nvSpPr>
        <dsp:cNvPr id="0" name=""/>
        <dsp:cNvSpPr/>
      </dsp:nvSpPr>
      <dsp:spPr>
        <a:xfrm>
          <a:off x="309800" y="109565"/>
          <a:ext cx="4337209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936" tIns="0" rIns="163936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Общегосударственные вопросы                                          12 133,7 </a:t>
          </a:r>
          <a:r>
            <a:rPr lang="ru-RU" sz="900" kern="1200" dirty="0" err="1" smtClean="0"/>
            <a:t>тыс.руб</a:t>
          </a:r>
          <a:r>
            <a:rPr lang="ru-RU" sz="900" kern="1200" dirty="0" smtClean="0"/>
            <a:t>.</a:t>
          </a:r>
          <a:endParaRPr lang="ru-RU" sz="900" kern="1200" dirty="0"/>
        </a:p>
      </dsp:txBody>
      <dsp:txXfrm>
        <a:off x="322769" y="122534"/>
        <a:ext cx="4311271" cy="239742"/>
      </dsp:txXfrm>
    </dsp:sp>
    <dsp:sp modelId="{51B231B1-491F-4864-B14F-C45D9B71C41C}">
      <dsp:nvSpPr>
        <dsp:cNvPr id="0" name=""/>
        <dsp:cNvSpPr/>
      </dsp:nvSpPr>
      <dsp:spPr>
        <a:xfrm>
          <a:off x="0" y="650645"/>
          <a:ext cx="6196013" cy="226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6117A-2425-4AD6-ACBD-04B8EB77838A}">
      <dsp:nvSpPr>
        <dsp:cNvPr id="0" name=""/>
        <dsp:cNvSpPr/>
      </dsp:nvSpPr>
      <dsp:spPr>
        <a:xfrm>
          <a:off x="309800" y="517805"/>
          <a:ext cx="4337209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936" tIns="0" rIns="163936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Национальная оборона                                                         144,3 </a:t>
          </a:r>
          <a:r>
            <a:rPr lang="ru-RU" sz="900" kern="1200" dirty="0" err="1" smtClean="0"/>
            <a:t>тыс.руб</a:t>
          </a:r>
          <a:r>
            <a:rPr lang="ru-RU" sz="900" kern="1200" dirty="0" smtClean="0"/>
            <a:t>.</a:t>
          </a:r>
          <a:endParaRPr lang="ru-RU" sz="900" kern="1200" dirty="0"/>
        </a:p>
      </dsp:txBody>
      <dsp:txXfrm>
        <a:off x="322769" y="530774"/>
        <a:ext cx="4311271" cy="239742"/>
      </dsp:txXfrm>
    </dsp:sp>
    <dsp:sp modelId="{E1C304AE-7165-4BB6-9E6D-1BE1C2AC34FE}">
      <dsp:nvSpPr>
        <dsp:cNvPr id="0" name=""/>
        <dsp:cNvSpPr/>
      </dsp:nvSpPr>
      <dsp:spPr>
        <a:xfrm>
          <a:off x="0" y="1226059"/>
          <a:ext cx="6196013" cy="226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0014C-8225-4701-A1D1-70FDBF0D176B}">
      <dsp:nvSpPr>
        <dsp:cNvPr id="0" name=""/>
        <dsp:cNvSpPr/>
      </dsp:nvSpPr>
      <dsp:spPr>
        <a:xfrm>
          <a:off x="309800" y="926045"/>
          <a:ext cx="4337209" cy="4328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936" tIns="0" rIns="163936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Национальная безопасность и                                             300,7 </a:t>
          </a:r>
          <a:r>
            <a:rPr lang="ru-RU" sz="900" kern="1200" dirty="0" err="1" smtClean="0"/>
            <a:t>тыс.руб</a:t>
          </a:r>
          <a:r>
            <a:rPr lang="ru-RU" sz="900" kern="1200" dirty="0" smtClean="0"/>
            <a:t>.                         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правоохранительная деятельность</a:t>
          </a:r>
          <a:endParaRPr lang="ru-RU" sz="900" kern="1200" dirty="0"/>
        </a:p>
      </dsp:txBody>
      <dsp:txXfrm>
        <a:off x="330930" y="947175"/>
        <a:ext cx="4294949" cy="390593"/>
      </dsp:txXfrm>
    </dsp:sp>
    <dsp:sp modelId="{B70DB19F-023E-4202-9D44-BBA655EAB718}">
      <dsp:nvSpPr>
        <dsp:cNvPr id="0" name=""/>
        <dsp:cNvSpPr/>
      </dsp:nvSpPr>
      <dsp:spPr>
        <a:xfrm>
          <a:off x="0" y="1634299"/>
          <a:ext cx="6196013" cy="226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CC988-E3CA-4988-B02B-0E4A9B12D0D2}">
      <dsp:nvSpPr>
        <dsp:cNvPr id="0" name=""/>
        <dsp:cNvSpPr/>
      </dsp:nvSpPr>
      <dsp:spPr>
        <a:xfrm>
          <a:off x="309800" y="1501459"/>
          <a:ext cx="4337209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936" tIns="0" rIns="163936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Национальная </a:t>
          </a:r>
          <a:r>
            <a:rPr lang="ru-RU" sz="900" kern="1200" smtClean="0"/>
            <a:t>экономика                                                     3   665,1 </a:t>
          </a:r>
          <a:r>
            <a:rPr lang="ru-RU" sz="900" kern="1200" dirty="0" err="1" smtClean="0"/>
            <a:t>тыс.руб</a:t>
          </a:r>
          <a:r>
            <a:rPr lang="ru-RU" sz="900" kern="1200" dirty="0" smtClean="0"/>
            <a:t>.</a:t>
          </a:r>
          <a:endParaRPr lang="ru-RU" sz="900" kern="1200" dirty="0"/>
        </a:p>
      </dsp:txBody>
      <dsp:txXfrm>
        <a:off x="322769" y="1514428"/>
        <a:ext cx="4311271" cy="239742"/>
      </dsp:txXfrm>
    </dsp:sp>
    <dsp:sp modelId="{FAC64605-EA39-4A78-A74B-E8B7E698E260}">
      <dsp:nvSpPr>
        <dsp:cNvPr id="0" name=""/>
        <dsp:cNvSpPr/>
      </dsp:nvSpPr>
      <dsp:spPr>
        <a:xfrm>
          <a:off x="0" y="2042539"/>
          <a:ext cx="6196013" cy="226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2E598-77D2-4BA4-B9F2-301C06DA75A5}">
      <dsp:nvSpPr>
        <dsp:cNvPr id="0" name=""/>
        <dsp:cNvSpPr/>
      </dsp:nvSpPr>
      <dsp:spPr>
        <a:xfrm>
          <a:off x="309800" y="1909699"/>
          <a:ext cx="4337209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936" tIns="0" rIns="163936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Жилищно-коммунальное хозяйство                                    41 088,8 </a:t>
          </a:r>
          <a:r>
            <a:rPr lang="ru-RU" sz="900" kern="1200" dirty="0" err="1" smtClean="0"/>
            <a:t>тыс.руб</a:t>
          </a:r>
          <a:r>
            <a:rPr lang="ru-RU" sz="900" kern="1200" dirty="0" smtClean="0"/>
            <a:t>.</a:t>
          </a:r>
          <a:endParaRPr lang="ru-RU" sz="900" kern="1200" dirty="0"/>
        </a:p>
      </dsp:txBody>
      <dsp:txXfrm>
        <a:off x="322769" y="1922668"/>
        <a:ext cx="4311271" cy="239742"/>
      </dsp:txXfrm>
    </dsp:sp>
    <dsp:sp modelId="{06F34AC9-0BE1-46BA-8D2A-E843180D0F2B}">
      <dsp:nvSpPr>
        <dsp:cNvPr id="0" name=""/>
        <dsp:cNvSpPr/>
      </dsp:nvSpPr>
      <dsp:spPr>
        <a:xfrm>
          <a:off x="0" y="2450779"/>
          <a:ext cx="6196013" cy="226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09D40-42CA-4D29-8D2D-973A2989B2A5}">
      <dsp:nvSpPr>
        <dsp:cNvPr id="0" name=""/>
        <dsp:cNvSpPr/>
      </dsp:nvSpPr>
      <dsp:spPr>
        <a:xfrm>
          <a:off x="309800" y="2317939"/>
          <a:ext cx="4337209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936" tIns="0" rIns="163936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Культура и кинематография                                                 5 538,7 </a:t>
          </a:r>
          <a:r>
            <a:rPr lang="ru-RU" sz="900" kern="1200" dirty="0" err="1" smtClean="0"/>
            <a:t>тыс.руб</a:t>
          </a:r>
          <a:r>
            <a:rPr lang="ru-RU" sz="900" kern="1200" dirty="0" smtClean="0"/>
            <a:t>.</a:t>
          </a:r>
          <a:endParaRPr lang="ru-RU" sz="900" kern="1200" dirty="0"/>
        </a:p>
      </dsp:txBody>
      <dsp:txXfrm>
        <a:off x="322769" y="2330908"/>
        <a:ext cx="4311271" cy="239742"/>
      </dsp:txXfrm>
    </dsp:sp>
    <dsp:sp modelId="{D789075A-B9B3-443B-ACDA-38B74FF38D5C}">
      <dsp:nvSpPr>
        <dsp:cNvPr id="0" name=""/>
        <dsp:cNvSpPr/>
      </dsp:nvSpPr>
      <dsp:spPr>
        <a:xfrm>
          <a:off x="0" y="2859019"/>
          <a:ext cx="6196013" cy="226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4273B-3237-4503-9492-99B00EE9B582}">
      <dsp:nvSpPr>
        <dsp:cNvPr id="0" name=""/>
        <dsp:cNvSpPr/>
      </dsp:nvSpPr>
      <dsp:spPr>
        <a:xfrm>
          <a:off x="309800" y="2726179"/>
          <a:ext cx="4337209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936" tIns="0" rIns="163936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Социальная политика                                                           60,0 </a:t>
          </a:r>
          <a:r>
            <a:rPr lang="ru-RU" sz="900" kern="1200" dirty="0" err="1" smtClean="0"/>
            <a:t>тыс.руб</a:t>
          </a:r>
          <a:r>
            <a:rPr lang="ru-RU" sz="900" kern="1200" dirty="0" smtClean="0"/>
            <a:t>.</a:t>
          </a:r>
          <a:endParaRPr lang="ru-RU" sz="900" kern="1200" dirty="0"/>
        </a:p>
      </dsp:txBody>
      <dsp:txXfrm>
        <a:off x="322769" y="2739148"/>
        <a:ext cx="4311271" cy="239742"/>
      </dsp:txXfrm>
    </dsp:sp>
    <dsp:sp modelId="{D2F286A7-FD1F-4A6F-B753-5ED44275069B}">
      <dsp:nvSpPr>
        <dsp:cNvPr id="0" name=""/>
        <dsp:cNvSpPr/>
      </dsp:nvSpPr>
      <dsp:spPr>
        <a:xfrm>
          <a:off x="0" y="3267259"/>
          <a:ext cx="6196013" cy="226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5AAEF-06B8-414D-9F10-CE2A167BC8DB}">
      <dsp:nvSpPr>
        <dsp:cNvPr id="0" name=""/>
        <dsp:cNvSpPr/>
      </dsp:nvSpPr>
      <dsp:spPr>
        <a:xfrm>
          <a:off x="309800" y="3134419"/>
          <a:ext cx="4337209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936" tIns="0" rIns="163936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Физическая культура                                                            2 929,2 </a:t>
          </a:r>
          <a:r>
            <a:rPr lang="ru-RU" sz="900" kern="1200" dirty="0" err="1" smtClean="0"/>
            <a:t>тыс.руб</a:t>
          </a:r>
          <a:r>
            <a:rPr lang="ru-RU" sz="900" kern="1200" dirty="0" smtClean="0"/>
            <a:t>.</a:t>
          </a:r>
          <a:endParaRPr lang="ru-RU" sz="900" kern="1200" dirty="0"/>
        </a:p>
      </dsp:txBody>
      <dsp:txXfrm>
        <a:off x="322769" y="3147388"/>
        <a:ext cx="4311271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7DCF9-6633-4BC5-AF93-A3A2EDDEEEC0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84238-69AC-4899-BC7C-1270FD6CB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235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4">
              <a:lumMod val="20000"/>
              <a:lumOff val="80000"/>
            </a:schemeClr>
          </a:fgClr>
          <a:bgClr>
            <a:schemeClr val="accent4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844824"/>
            <a:ext cx="5723468" cy="27363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Отчет об исполнении бюджета сельского поселения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Аган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за 2016 год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66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Расходы в сфере национальной экономики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+mj-lt"/>
              </a:rPr>
              <a:t>За 2016 год  3 665,1 тыс. руб.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+mj-lt"/>
              </a:rPr>
              <a:t>Дорожная деятельность 3 529 тыс. руб.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+mj-lt"/>
              </a:rPr>
              <a:t>Другие вопросы в области национальной экономики 136,1 тыс. руб.</a:t>
            </a:r>
          </a:p>
          <a:p>
            <a:pPr marL="0" indent="0" algn="ctr">
              <a:buNone/>
            </a:pPr>
            <a:endParaRPr lang="ru-RU" sz="20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607206"/>
            <a:ext cx="496855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35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Расходы в сфере национальной обороны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74039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latin typeface="+mj-lt"/>
              </a:rPr>
              <a:t>За 2016 год 144,3 тыс. руб.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+mj-lt"/>
              </a:rPr>
              <a:t>Мобилизационная и войсковая подготовка.</a:t>
            </a:r>
          </a:p>
          <a:p>
            <a:pPr marL="0" indent="0" algn="ctr">
              <a:buNone/>
            </a:pPr>
            <a:endParaRPr lang="ru-RU" sz="2000" b="1" dirty="0" smtClean="0">
              <a:latin typeface="+mj-lt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19286"/>
            <a:ext cx="5544616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51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Расходы в сфере национальной безопасности и правоохранительной деятельности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28800"/>
            <a:ext cx="6768752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500" b="1" dirty="0" smtClean="0">
                <a:latin typeface="+mj-lt"/>
              </a:rPr>
              <a:t>За 2016 год 300,7 тыс. руб.</a:t>
            </a:r>
          </a:p>
          <a:p>
            <a:pPr marL="0" indent="0" algn="ctr">
              <a:buNone/>
            </a:pPr>
            <a:r>
              <a:rPr lang="ru-RU" sz="1500" b="1" dirty="0" smtClean="0">
                <a:latin typeface="+mj-lt"/>
              </a:rPr>
              <a:t>Осуществление полномочий по государственной регистрации актов гражданского состояния - 16,4 тыс. руб.</a:t>
            </a:r>
          </a:p>
          <a:p>
            <a:pPr marL="0" indent="0" algn="ctr">
              <a:buNone/>
            </a:pPr>
            <a:r>
              <a:rPr lang="ru-RU" sz="1500" b="1" dirty="0" smtClean="0">
                <a:latin typeface="+mj-lt"/>
              </a:rPr>
              <a:t>Страхование имущества муниципального фонда  - 190,6 тыс. руб.</a:t>
            </a:r>
          </a:p>
          <a:p>
            <a:pPr marL="0" indent="0" algn="ctr">
              <a:buNone/>
            </a:pPr>
            <a:r>
              <a:rPr lang="ru-RU" sz="1500" b="1" dirty="0" smtClean="0">
                <a:latin typeface="+mj-lt"/>
              </a:rPr>
              <a:t>Ведомственная целевая программа «Защита населения и территории от чрезвычайных ситуаций, обеспечение пожарной безопасности в сельском поселении </a:t>
            </a:r>
            <a:r>
              <a:rPr lang="ru-RU" sz="1500" b="1" dirty="0" err="1" smtClean="0">
                <a:latin typeface="+mj-lt"/>
              </a:rPr>
              <a:t>Аган</a:t>
            </a:r>
            <a:r>
              <a:rPr lang="ru-RU" sz="1500" b="1" dirty="0" smtClean="0">
                <a:latin typeface="+mj-lt"/>
              </a:rPr>
              <a:t>» - 81,3 тыс. руб.</a:t>
            </a:r>
          </a:p>
          <a:p>
            <a:pPr marL="0" indent="0" algn="ctr">
              <a:buNone/>
            </a:pPr>
            <a:r>
              <a:rPr lang="ru-RU" sz="1500" b="1" dirty="0" smtClean="0">
                <a:latin typeface="+mj-lt"/>
              </a:rPr>
              <a:t>Другие вопросы в области национальной безопасности и правоохранительной деятельности – 12,4 тыс. руб.</a:t>
            </a:r>
          </a:p>
          <a:p>
            <a:pPr marL="0" indent="0" algn="ctr">
              <a:buNone/>
            </a:pPr>
            <a:endParaRPr lang="ru-RU" sz="1500" b="1" dirty="0" smtClean="0">
              <a:latin typeface="+mj-lt"/>
            </a:endParaRPr>
          </a:p>
          <a:p>
            <a:pPr marL="0" indent="0" algn="ctr">
              <a:buNone/>
            </a:pPr>
            <a:endParaRPr lang="ru-RU" sz="1500" b="1" dirty="0" smtClean="0">
              <a:latin typeface="+mj-lt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940085"/>
            <a:ext cx="4392488" cy="217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29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Расходы в сфере физической культуры и 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740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+mj-lt"/>
              </a:rPr>
              <a:t>За 2016 год  - 2929,2 тыс. руб.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+mj-lt"/>
              </a:rPr>
              <a:t>Фонд оплаты труда и страховых взносов  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+mj-lt"/>
              </a:rPr>
              <a:t>- 1806,0 тыс. руб.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+mj-lt"/>
              </a:rPr>
              <a:t>Закупка товаров, работ и услуг – 1123,2 тыс. руб.</a:t>
            </a:r>
          </a:p>
          <a:p>
            <a:pPr marL="0" indent="0" algn="ctr">
              <a:buNone/>
            </a:pPr>
            <a:endParaRPr lang="ru-RU" sz="2000" b="1" dirty="0" smtClean="0">
              <a:latin typeface="+mj-lt"/>
            </a:endParaRPr>
          </a:p>
          <a:p>
            <a:pPr marL="0" indent="0" algn="ctr">
              <a:buNone/>
            </a:pPr>
            <a:endParaRPr lang="ru-RU" sz="20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3645024"/>
            <a:ext cx="3528392" cy="247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3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Расходы в сфере культуры и кинематографии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+mj-lt"/>
              </a:rPr>
              <a:t>За 2016 г. – 5 538,7 тыс. руб.</a:t>
            </a:r>
          </a:p>
          <a:p>
            <a:pPr marL="0" indent="0" algn="ctr">
              <a:buNone/>
            </a:pPr>
            <a:r>
              <a:rPr lang="ru-RU" dirty="0" smtClean="0">
                <a:latin typeface="+mj-lt"/>
              </a:rPr>
              <a:t>Культура - 4 948,5 тыс. руб.</a:t>
            </a:r>
          </a:p>
          <a:p>
            <a:pPr marL="0" indent="0" algn="ctr">
              <a:buNone/>
            </a:pPr>
            <a:r>
              <a:rPr lang="ru-RU" dirty="0" smtClean="0">
                <a:latin typeface="+mj-lt"/>
              </a:rPr>
              <a:t>Кинематография – 558,2 тыс. руб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573016"/>
            <a:ext cx="3672408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05064"/>
            <a:ext cx="3312368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21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100811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Расходы на общегосударственные вопросы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00808"/>
            <a:ext cx="6840760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+mj-lt"/>
              </a:rPr>
              <a:t>За 2016 год – 5 018,3 тыс. руб.</a:t>
            </a:r>
          </a:p>
          <a:p>
            <a:pPr marL="0" indent="0" algn="ctr">
              <a:buNone/>
            </a:pPr>
            <a:r>
              <a:rPr lang="ru-RU" sz="1800" dirty="0" smtClean="0">
                <a:latin typeface="+mj-lt"/>
              </a:rPr>
              <a:t>Функционирование высшего должностного лица субъекта РФ – 1152,6 тыс. руб.</a:t>
            </a:r>
          </a:p>
          <a:p>
            <a:pPr marL="0" indent="0" algn="ctr">
              <a:buNone/>
            </a:pPr>
            <a:r>
              <a:rPr lang="ru-RU" sz="1800" dirty="0" smtClean="0">
                <a:latin typeface="+mj-lt"/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 – 5,0 тыс. руб.</a:t>
            </a:r>
          </a:p>
          <a:p>
            <a:pPr marL="0" indent="0" algn="ctr">
              <a:buNone/>
            </a:pPr>
            <a:r>
              <a:rPr lang="ru-RU" sz="1800" dirty="0" smtClean="0">
                <a:latin typeface="+mj-lt"/>
              </a:rPr>
              <a:t>Функционирование местных администраций – 3 860,7 тыс. руб.</a:t>
            </a:r>
            <a:endParaRPr lang="ru-RU" sz="18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933056"/>
            <a:ext cx="466725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99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Расходы на МКУ </a:t>
            </a:r>
            <a:br>
              <a:rPr lang="ru-RU" sz="2000" dirty="0" smtClean="0"/>
            </a:br>
            <a:r>
              <a:rPr lang="ru-RU" sz="2000" dirty="0" smtClean="0"/>
              <a:t>«Учреждение по обеспечению деятельности органов местного самоуправления </a:t>
            </a:r>
            <a:r>
              <a:rPr lang="ru-RU" sz="2000" dirty="0" err="1" smtClean="0"/>
              <a:t>с.п</a:t>
            </a:r>
            <a:r>
              <a:rPr lang="ru-RU" sz="2000" dirty="0" smtClean="0"/>
              <a:t>. </a:t>
            </a:r>
            <a:r>
              <a:rPr lang="ru-RU" sz="2000" dirty="0" err="1" smtClean="0"/>
              <a:t>Аган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556792"/>
            <a:ext cx="6768752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b="1" dirty="0" smtClean="0">
                <a:latin typeface="+mj-lt"/>
              </a:rPr>
              <a:t>Обеспечение деятельности подведомственных учреждений – 7 115,4 тыс. руб.</a:t>
            </a:r>
          </a:p>
          <a:p>
            <a:pPr marL="0" indent="0">
              <a:buNone/>
            </a:pPr>
            <a:r>
              <a:rPr lang="ru-RU" sz="1900" dirty="0" smtClean="0">
                <a:latin typeface="+mj-lt"/>
              </a:rPr>
              <a:t>Фонд оплаты труда и страховые взносы </a:t>
            </a:r>
            <a:r>
              <a:rPr lang="ru-RU" sz="1900" dirty="0">
                <a:latin typeface="+mj-lt"/>
              </a:rPr>
              <a:t>– 5042,1 тыс. руб.</a:t>
            </a:r>
          </a:p>
          <a:p>
            <a:pPr marL="0" indent="0">
              <a:buNone/>
            </a:pPr>
            <a:r>
              <a:rPr lang="ru-RU" sz="1900" dirty="0" smtClean="0">
                <a:latin typeface="+mj-lt"/>
              </a:rPr>
              <a:t>Иные выплаты </a:t>
            </a:r>
            <a:r>
              <a:rPr lang="ru-RU" sz="1900" dirty="0">
                <a:latin typeface="+mj-lt"/>
              </a:rPr>
              <a:t>– 61,3 тыс. руб</a:t>
            </a:r>
            <a:r>
              <a:rPr lang="ru-RU" sz="1900" dirty="0" smtClean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ru-RU" sz="1900" dirty="0" smtClean="0">
                <a:latin typeface="+mj-lt"/>
              </a:rPr>
              <a:t>Закупка товаров в сфере информационно-коммуникационных технологий </a:t>
            </a:r>
            <a:r>
              <a:rPr lang="ru-RU" sz="1900" dirty="0">
                <a:latin typeface="+mj-lt"/>
              </a:rPr>
              <a:t>– 522,4 тыс. руб</a:t>
            </a:r>
            <a:r>
              <a:rPr lang="ru-RU" sz="1900" dirty="0" smtClean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ru-RU" sz="1900" dirty="0" smtClean="0">
                <a:latin typeface="+mj-lt"/>
              </a:rPr>
              <a:t>Прочая закупка товаров, работ и услуг для государственных (муниципальных) нужд </a:t>
            </a:r>
            <a:r>
              <a:rPr lang="ru-RU" sz="1900" dirty="0">
                <a:latin typeface="+mj-lt"/>
              </a:rPr>
              <a:t>– </a:t>
            </a:r>
            <a:r>
              <a:rPr lang="ru-RU" sz="1900" dirty="0" smtClean="0">
                <a:latin typeface="+mj-lt"/>
              </a:rPr>
              <a:t>1443,7 тыс</a:t>
            </a:r>
            <a:r>
              <a:rPr lang="ru-RU" sz="1900" dirty="0">
                <a:latin typeface="+mj-lt"/>
              </a:rPr>
              <a:t>. руб</a:t>
            </a:r>
            <a:r>
              <a:rPr lang="ru-RU" sz="1900" dirty="0" smtClean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ru-RU" sz="1900" dirty="0" smtClean="0">
                <a:latin typeface="+mj-lt"/>
              </a:rPr>
              <a:t>Уплата налогов, сборов и иных платежей </a:t>
            </a:r>
            <a:r>
              <a:rPr lang="ru-RU" sz="1900" dirty="0">
                <a:latin typeface="+mj-lt"/>
              </a:rPr>
              <a:t>– 45,9 тыс. руб.</a:t>
            </a:r>
          </a:p>
          <a:p>
            <a:pPr marL="0" indent="0">
              <a:buNone/>
            </a:pPr>
            <a:endParaRPr lang="ru-RU" sz="1900" dirty="0" smtClean="0">
              <a:latin typeface="+mj-lt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509120"/>
            <a:ext cx="3456384" cy="157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73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Расходы в сфере социальной политики за 2016 год – 60,0 тыс. руб.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+mj-lt"/>
              </a:rPr>
              <a:t>Пенсионное обеспечение за выслугу лет.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Пособия и компенсации гражданам и иные социальные выплаты, кроме публичных нормативных обязательств – 60,0 тыс. руб.</a:t>
            </a:r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61048"/>
            <a:ext cx="201622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98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Отчет об исполнении муниципальных программ сельского поселения </a:t>
            </a:r>
            <a:r>
              <a:rPr lang="ru-RU" sz="2800" dirty="0" err="1" smtClean="0"/>
              <a:t>Аган</a:t>
            </a:r>
            <a:r>
              <a:rPr lang="ru-RU" sz="2800" dirty="0" smtClean="0"/>
              <a:t> за 2016 год (тыс. руб.)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10182"/>
              </p:ext>
            </p:extLst>
          </p:nvPr>
        </p:nvGraphicFramePr>
        <p:xfrm>
          <a:off x="1463675" y="2119313"/>
          <a:ext cx="6196015" cy="3977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4029"/>
                <a:gridCol w="2034377"/>
                <a:gridCol w="1239203"/>
                <a:gridCol w="1239203"/>
                <a:gridCol w="12392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п/п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Наименование программы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План на год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Фактический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расход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% исполнения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Развитие транспортной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системы на территории сельского поселения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</a:rPr>
                        <a:t>Аган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га 2014-2016 гг.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3529,0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3529,0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Управление муниципальным имуществом на территории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сельского поселения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</a:rPr>
                        <a:t>Аган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на 2014-2016 гг.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190,6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190,6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Развитие жилищно-коммунального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хозяйства на территории сельского поселения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</a:rPr>
                        <a:t>Аган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на 2014-2016 гг.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4387,0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4364,7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99%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Профилактика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правонарушений в сфере общественного порядка в сельском поселении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</a:rPr>
                        <a:t>Аган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на 2014-2017 гг.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12,4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12,4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629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Отчет об исполнении ведомственных целевых программ сельского поселения </a:t>
            </a:r>
            <a:r>
              <a:rPr lang="ru-RU" sz="2800" dirty="0" err="1" smtClean="0"/>
              <a:t>Аган</a:t>
            </a:r>
            <a:r>
              <a:rPr lang="ru-RU" sz="2800" dirty="0" smtClean="0"/>
              <a:t> за 2016 год (</a:t>
            </a:r>
            <a:r>
              <a:rPr lang="ru-RU" sz="2800" dirty="0" err="1" smtClean="0"/>
              <a:t>тыс.руб</a:t>
            </a:r>
            <a:r>
              <a:rPr lang="ru-RU" sz="2800" dirty="0" smtClean="0"/>
              <a:t>.)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086612"/>
              </p:ext>
            </p:extLst>
          </p:nvPr>
        </p:nvGraphicFramePr>
        <p:xfrm>
          <a:off x="1115618" y="2119313"/>
          <a:ext cx="6984774" cy="3693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9380"/>
                <a:gridCol w="3613066"/>
                <a:gridCol w="792088"/>
                <a:gridCol w="1152128"/>
                <a:gridCol w="10081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№ п/п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Наименование программы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План на год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Фактический расход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% исполнения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Обеспечение деятельности органов местного самоуправления сельского поселения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Аган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7115,4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7115,4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100%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Обеспечение осуществления полномочий администрации сельского поселения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Аган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5397,2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5375,1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99%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Создание условий для эффективного управления муниципальными финансами и повышения устойчивости бюджета сельского поселения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</a:rPr>
                        <a:t>Аган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121289,1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36724,1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Развитие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культуры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в сельском поселения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Аган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5545,7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5538,7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99%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Развитие физической культуры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и спорта в сельском поселении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</a:rPr>
                        <a:t>Аган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2949,2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2929,2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99%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Организация бюджетного процесса в сельском поселении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Аган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150,0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Защита населения и территории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от чрезвычайных ситуации, обеспечение пожарной безопасности в сельском поселении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</a:rPr>
                        <a:t>Аган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81,3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81,3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767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Основные характеристики исполнения бюджета сельского поселения </a:t>
            </a:r>
            <a:r>
              <a:rPr lang="ru-RU" sz="2400" dirty="0" err="1" smtClean="0"/>
              <a:t>Аган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за 2016 год</a:t>
            </a:r>
            <a:endParaRPr lang="ru-RU" sz="24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506766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65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340768"/>
            <a:ext cx="6196405" cy="43823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внимание!</a:t>
            </a:r>
          </a:p>
          <a:p>
            <a:pPr marL="0" indent="0" algn="ctr">
              <a:buNone/>
            </a:pP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МКУ «УОДОМС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с.п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Аган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2017 г.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571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100811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Доходы бюджета сельского поселения </a:t>
            </a:r>
            <a:r>
              <a:rPr lang="ru-RU" sz="2000" dirty="0" err="1" smtClean="0"/>
              <a:t>Аган</a:t>
            </a:r>
            <a:r>
              <a:rPr lang="ru-RU" sz="2000" dirty="0" smtClean="0"/>
              <a:t> за 2016 год (</a:t>
            </a:r>
            <a:r>
              <a:rPr lang="ru-RU" sz="2000" dirty="0" err="1" smtClean="0"/>
              <a:t>тыс.рублей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213289"/>
              </p:ext>
            </p:extLst>
          </p:nvPr>
        </p:nvGraphicFramePr>
        <p:xfrm>
          <a:off x="1259632" y="1340768"/>
          <a:ext cx="6696744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46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Доходы бюджета за 2016 год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871447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063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Налоговые доходы </a:t>
            </a:r>
            <a:br>
              <a:rPr lang="ru-RU" dirty="0" smtClean="0"/>
            </a:br>
            <a:r>
              <a:rPr lang="ru-RU" dirty="0" smtClean="0"/>
              <a:t>(тыс. руб.)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28547"/>
              </p:ext>
            </p:extLst>
          </p:nvPr>
        </p:nvGraphicFramePr>
        <p:xfrm>
          <a:off x="1403648" y="2204864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55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Неналоговые доходы (</a:t>
            </a:r>
            <a:r>
              <a:rPr lang="ru-RU" dirty="0" err="1" smtClean="0"/>
              <a:t>тыс.руб</a:t>
            </a:r>
            <a:r>
              <a:rPr lang="ru-RU" dirty="0" smtClean="0"/>
              <a:t>.)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465977"/>
              </p:ext>
            </p:extLst>
          </p:nvPr>
        </p:nvGraphicFramePr>
        <p:xfrm>
          <a:off x="1187625" y="2119313"/>
          <a:ext cx="6912768" cy="3829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79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Безвозмездные поступления</a:t>
            </a:r>
            <a:br>
              <a:rPr lang="ru-RU" dirty="0" smtClean="0"/>
            </a:br>
            <a:r>
              <a:rPr lang="ru-RU" dirty="0" smtClean="0"/>
              <a:t>(тыс. рублей)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015895"/>
              </p:ext>
            </p:extLst>
          </p:nvPr>
        </p:nvGraphicFramePr>
        <p:xfrm>
          <a:off x="1187625" y="2119313"/>
          <a:ext cx="6912768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586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Расходы бюджета сельского поселения </a:t>
            </a:r>
            <a:r>
              <a:rPr lang="ru-RU" dirty="0" err="1" smtClean="0"/>
              <a:t>Аган</a:t>
            </a:r>
            <a:r>
              <a:rPr lang="ru-RU" dirty="0" smtClean="0"/>
              <a:t> за 2016 год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363435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81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в сфере ЖКХ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119256"/>
            <a:ext cx="6255797" cy="402826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+mj-lt"/>
              </a:rPr>
              <a:t>З</a:t>
            </a:r>
            <a:r>
              <a:rPr lang="ru-RU" b="1" dirty="0" smtClean="0">
                <a:latin typeface="+mj-lt"/>
              </a:rPr>
              <a:t>а 2016 год 41 088,8 тыс. руб.</a:t>
            </a:r>
          </a:p>
          <a:p>
            <a:pPr marL="0" indent="0" algn="ctr">
              <a:buNone/>
            </a:pPr>
            <a:r>
              <a:rPr lang="ru-RU" sz="2000" b="1" i="1" dirty="0" smtClean="0">
                <a:latin typeface="+mj-lt"/>
              </a:rPr>
              <a:t>Жилищное хозяйство 8 352,7 тыс. руб.</a:t>
            </a:r>
          </a:p>
          <a:p>
            <a:pPr marL="0" indent="0" algn="ctr">
              <a:buNone/>
            </a:pPr>
            <a:r>
              <a:rPr lang="ru-RU" sz="2000" b="1" i="1" dirty="0" smtClean="0">
                <a:latin typeface="+mj-lt"/>
              </a:rPr>
              <a:t>Коммунальное хозяйство 31 483,2 тыс. руб.</a:t>
            </a:r>
          </a:p>
          <a:p>
            <a:pPr marL="0" indent="0" algn="ctr">
              <a:buNone/>
            </a:pPr>
            <a:r>
              <a:rPr lang="ru-RU" sz="2000" b="1" i="1" dirty="0" smtClean="0">
                <a:latin typeface="+mj-lt"/>
              </a:rPr>
              <a:t>Благоустройство 1 252,9 тыс. руб. </a:t>
            </a:r>
          </a:p>
          <a:p>
            <a:pPr marL="0" indent="0" algn="ctr">
              <a:buNone/>
            </a:pPr>
            <a:endParaRPr lang="ru-RU" sz="2000" b="1" i="1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45024"/>
            <a:ext cx="3456384" cy="250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64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989</TotalTime>
  <Words>1188</Words>
  <Application>Microsoft Office PowerPoint</Application>
  <PresentationFormat>Экран (4:3)</PresentationFormat>
  <Paragraphs>186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Кнопка</vt:lpstr>
      <vt:lpstr>      Отчет об исполнении бюджета сельского поселения Аган  за 2016 год</vt:lpstr>
      <vt:lpstr>Основные характеристики исполнения бюджета сельского поселения Аган  за 2016 год</vt:lpstr>
      <vt:lpstr>Доходы бюджета сельского поселения Аган за 2016 год (тыс.рублей)</vt:lpstr>
      <vt:lpstr>Доходы бюджета за 2016 год</vt:lpstr>
      <vt:lpstr>Налоговые доходы  (тыс. руб.) </vt:lpstr>
      <vt:lpstr>Неналоговые доходы (тыс.руб.)</vt:lpstr>
      <vt:lpstr>Безвозмездные поступления (тыс. рублей)</vt:lpstr>
      <vt:lpstr>Расходы бюджета сельского поселения Аган за 2016 год</vt:lpstr>
      <vt:lpstr>Расходы в сфере ЖКХ</vt:lpstr>
      <vt:lpstr>Расходы в сфере национальной экономики</vt:lpstr>
      <vt:lpstr>Расходы в сфере национальной обороны</vt:lpstr>
      <vt:lpstr>Расходы в сфере национальной безопасности и правоохранительной деятельности</vt:lpstr>
      <vt:lpstr>Расходы в сфере физической культуры и спорта</vt:lpstr>
      <vt:lpstr>Расходы в сфере культуры и кинематографии</vt:lpstr>
      <vt:lpstr>Расходы на общегосударственные вопросы</vt:lpstr>
      <vt:lpstr>Расходы на МКУ  «Учреждение по обеспечению деятельности органов местного самоуправления с.п. Аган»</vt:lpstr>
      <vt:lpstr>Расходы в сфере социальной политики за 2016 год – 60,0 тыс. руб.</vt:lpstr>
      <vt:lpstr>Отчет об исполнении муниципальных программ сельского поселения Аган за 2016 год (тыс. руб.)</vt:lpstr>
      <vt:lpstr>Отчет об исполнении ведомственных целевых программ сельского поселения Аган за 2016 год (тыс.руб.)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Отчет об исполнении бюджета сельского поселения Аган  за 2016 год</dc:title>
  <dc:creator>Бухгалтер</dc:creator>
  <cp:lastModifiedBy>Бухгалтер</cp:lastModifiedBy>
  <cp:revision>55</cp:revision>
  <cp:lastPrinted>2017-04-21T05:23:27Z</cp:lastPrinted>
  <dcterms:created xsi:type="dcterms:W3CDTF">2017-04-19T05:30:47Z</dcterms:created>
  <dcterms:modified xsi:type="dcterms:W3CDTF">2017-04-21T05:30:16Z</dcterms:modified>
</cp:coreProperties>
</file>