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80" r:id="rId3"/>
    <p:sldId id="391" r:id="rId4"/>
    <p:sldId id="281" r:id="rId5"/>
    <p:sldId id="282" r:id="rId6"/>
    <p:sldId id="284" r:id="rId7"/>
    <p:sldId id="285" r:id="rId8"/>
    <p:sldId id="408" r:id="rId9"/>
    <p:sldId id="286" r:id="rId10"/>
    <p:sldId id="292" r:id="rId11"/>
    <p:sldId id="293" r:id="rId12"/>
    <p:sldId id="394" r:id="rId13"/>
    <p:sldId id="294" r:id="rId14"/>
    <p:sldId id="295" r:id="rId15"/>
    <p:sldId id="303" r:id="rId16"/>
    <p:sldId id="366" r:id="rId17"/>
    <p:sldId id="304" r:id="rId18"/>
    <p:sldId id="386" r:id="rId19"/>
    <p:sldId id="387" r:id="rId20"/>
    <p:sldId id="395" r:id="rId21"/>
    <p:sldId id="367" r:id="rId22"/>
    <p:sldId id="398" r:id="rId23"/>
    <p:sldId id="403" r:id="rId24"/>
    <p:sldId id="322" r:id="rId25"/>
    <p:sldId id="354" r:id="rId26"/>
    <p:sldId id="356" r:id="rId27"/>
    <p:sldId id="381" r:id="rId28"/>
    <p:sldId id="325" r:id="rId29"/>
    <p:sldId id="326" r:id="rId30"/>
    <p:sldId id="327" r:id="rId31"/>
    <p:sldId id="399" r:id="rId32"/>
    <p:sldId id="400" r:id="rId33"/>
    <p:sldId id="401" r:id="rId34"/>
    <p:sldId id="402" r:id="rId35"/>
    <p:sldId id="406" r:id="rId36"/>
    <p:sldId id="306" r:id="rId37"/>
    <p:sldId id="368" r:id="rId38"/>
    <p:sldId id="307" r:id="rId39"/>
    <p:sldId id="407" r:id="rId40"/>
    <p:sldId id="317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9" r:id="rId49"/>
    <p:sldId id="373" r:id="rId50"/>
    <p:sldId id="388" r:id="rId51"/>
    <p:sldId id="374" r:id="rId52"/>
    <p:sldId id="375" r:id="rId53"/>
    <p:sldId id="376" r:id="rId54"/>
    <p:sldId id="384" r:id="rId55"/>
    <p:sldId id="385" r:id="rId56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AA9"/>
    <a:srgbClr val="002570"/>
    <a:srgbClr val="002B82"/>
    <a:srgbClr val="002F8E"/>
    <a:srgbClr val="003BB0"/>
    <a:srgbClr val="8D8C90"/>
    <a:srgbClr val="504F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236" autoAdjust="0"/>
  </p:normalViewPr>
  <p:slideViewPr>
    <p:cSldViewPr showGuides="1">
      <p:cViewPr>
        <p:scale>
          <a:sx n="89" d="100"/>
          <a:sy n="89" d="100"/>
        </p:scale>
        <p:origin x="-210" y="-192"/>
      </p:cViewPr>
      <p:guideLst>
        <p:guide orient="horz" pos="2382"/>
        <p:guide orient="horz" pos="1116"/>
        <p:guide orient="horz" pos="348"/>
        <p:guide orient="horz" pos="4470"/>
        <p:guide pos="3368"/>
        <p:guide pos="828"/>
        <p:guide pos="1824"/>
        <p:guide pos="6011"/>
        <p:guide pos="6456"/>
        <p:guide pos="6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5573C-7DB4-4EF7-8362-1D4601DD37FA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EA0E-15AE-4E62-89B9-C30FE978E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907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CB9A-35A0-44DF-9563-3B4294FF58F5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AF5B9-CC1E-4A3E-B04F-728BB30B0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36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277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27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35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588" y="1574"/>
            <a:ext cx="10691812" cy="7558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02005" y="3708623"/>
            <a:ext cx="9089390" cy="1620771"/>
          </a:xfrm>
        </p:spPr>
        <p:txBody>
          <a:bodyPr>
            <a:normAutofit/>
          </a:bodyPr>
          <a:lstStyle>
            <a:lvl1pPr>
              <a:defRPr sz="5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604010" y="5364807"/>
            <a:ext cx="7485380" cy="1932323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22.12.2012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587" y="2108"/>
            <a:ext cx="10691813" cy="755863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2025" y="1771650"/>
            <a:ext cx="8561139" cy="5324475"/>
          </a:xfrm>
        </p:spPr>
        <p:txBody>
          <a:bodyPr/>
          <a:lstStyle>
            <a:lvl1pPr marL="363538" indent="0">
              <a:buFontTx/>
              <a:buNone/>
              <a:defRPr b="1">
                <a:latin typeface="+mj-lt"/>
              </a:defRPr>
            </a:lvl1pPr>
            <a:lvl2pPr marL="360363" indent="3175">
              <a:defRPr>
                <a:latin typeface="+mj-lt"/>
              </a:defRPr>
            </a:lvl2pPr>
            <a:lvl3pPr marL="628650" indent="-260350">
              <a:tabLst/>
              <a:defRPr>
                <a:latin typeface="+mj-lt"/>
              </a:defRPr>
            </a:lvl3pPr>
            <a:lvl4pPr marL="0" indent="360363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930876" y="5652839"/>
            <a:ext cx="1080120" cy="4154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62026" y="552451"/>
            <a:ext cx="8580438" cy="1219199"/>
          </a:xfrm>
        </p:spPr>
        <p:txBody>
          <a:bodyPr/>
          <a:lstStyle>
            <a:lvl1pPr marL="0" marR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marL="0" marR="0" lvl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rojects\Текущие\Проектная\FNS_2012\_БРЭНДБУК\out\PPT\3_1_present_A4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520"/>
            <a:ext cx="10691813" cy="755863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2025" y="1771650"/>
            <a:ext cx="8561139" cy="5324475"/>
          </a:xfrm>
        </p:spPr>
        <p:txBody>
          <a:bodyPr/>
          <a:lstStyle>
            <a:lvl1pPr marL="363538" indent="0">
              <a:buFontTx/>
              <a:buNone/>
              <a:defRPr b="1">
                <a:latin typeface="+mj-lt"/>
              </a:defRPr>
            </a:lvl1pPr>
            <a:lvl2pPr marL="363538" indent="0">
              <a:defRPr>
                <a:latin typeface="+mj-lt"/>
              </a:defRPr>
            </a:lvl2pPr>
            <a:lvl3pPr marL="628650" indent="-260350">
              <a:defRPr>
                <a:latin typeface="+mj-lt"/>
              </a:defRPr>
            </a:lvl3pPr>
            <a:lvl4pPr marL="0" indent="360363">
              <a:defRPr>
                <a:latin typeface="+mj-lt"/>
              </a:defRPr>
            </a:lvl4pPr>
            <a:lvl5pPr marL="1435100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961196" y="552451"/>
            <a:ext cx="8581267" cy="1219199"/>
          </a:xfrm>
        </p:spPr>
        <p:txBody>
          <a:bodyPr/>
          <a:lstStyle>
            <a:lvl1pPr marL="0" marR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marL="0" marR="0" lvl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0691813" cy="7558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5" y="1116335"/>
            <a:ext cx="8561139" cy="223224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025" y="3781425"/>
            <a:ext cx="8561139" cy="3314700"/>
          </a:xfrm>
        </p:spPr>
        <p:txBody>
          <a:bodyPr anchor="t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587" y="2108"/>
            <a:ext cx="10691813" cy="7558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6" y="552451"/>
            <a:ext cx="8580438" cy="12192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2026" y="1771650"/>
            <a:ext cx="4234282" cy="517733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9958" y="1771650"/>
            <a:ext cx="4262505" cy="517733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4" y="552450"/>
            <a:ext cx="9196705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025" y="1771650"/>
            <a:ext cx="4297420" cy="6262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62025" y="2397901"/>
            <a:ext cx="4297420" cy="469822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46701" y="1771650"/>
            <a:ext cx="4195762" cy="6262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46701" y="2412479"/>
            <a:ext cx="4195762" cy="468364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587" y="2108"/>
            <a:ext cx="10691813" cy="7558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5" y="552451"/>
            <a:ext cx="9196705" cy="12192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78975" y="6474804"/>
            <a:ext cx="663575" cy="720080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>
            <a:lvl1pPr algn="ctr">
              <a:defRPr sz="2700" i="0">
                <a:solidFill>
                  <a:schemeClr val="bg1"/>
                </a:solidFill>
                <a:latin typeface="+mj-lt"/>
              </a:defRPr>
            </a:lvl1pPr>
          </a:lstStyle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212" y="540271"/>
            <a:ext cx="8588251" cy="1224136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4212" y="1764295"/>
            <a:ext cx="8588251" cy="533183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34550" y="6660951"/>
            <a:ext cx="724718" cy="696626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>
            <a:lvl1pPr algn="ctr">
              <a:lnSpc>
                <a:spcPts val="2400"/>
              </a:lnSpc>
              <a:defRPr sz="2700">
                <a:solidFill>
                  <a:schemeClr val="bg1"/>
                </a:solidFill>
              </a:defRPr>
            </a:lvl1pPr>
          </a:lstStyle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1043056" rtl="0" eaLnBrk="1" latinLnBrk="0" hangingPunct="1">
        <a:lnSpc>
          <a:spcPts val="5200"/>
        </a:lnSpc>
        <a:spcBef>
          <a:spcPct val="0"/>
        </a:spcBef>
        <a:buNone/>
        <a:defRPr sz="4200" b="1" i="0" kern="1200">
          <a:solidFill>
            <a:srgbClr val="005AA9"/>
          </a:solidFill>
          <a:latin typeface="+mj-lt"/>
          <a:ea typeface="+mj-ea"/>
          <a:cs typeface="+mj-cs"/>
        </a:defRPr>
      </a:lvl1pPr>
    </p:titleStyle>
    <p:bodyStyle>
      <a:lvl1pPr marL="363538" indent="0" algn="l" defTabSz="1043056" rtl="0" eaLnBrk="1" latinLnBrk="0" hangingPunct="1">
        <a:spcBef>
          <a:spcPct val="20000"/>
        </a:spcBef>
        <a:buFont typeface="+mj-lt"/>
        <a:buNone/>
        <a:defRPr sz="3600" b="0" i="0" kern="1200">
          <a:solidFill>
            <a:srgbClr val="005AA9"/>
          </a:solidFill>
          <a:latin typeface="+mj-lt"/>
          <a:ea typeface="+mn-ea"/>
          <a:cs typeface="+mn-cs"/>
        </a:defRPr>
      </a:lvl1pPr>
      <a:lvl2pPr marL="363538" indent="0" algn="l" defTabSz="1043056" rtl="0" eaLnBrk="1" latinLnBrk="0" hangingPunct="1">
        <a:spcBef>
          <a:spcPct val="20000"/>
        </a:spcBef>
        <a:buFont typeface="Arial" pitchFamily="34" charset="0"/>
        <a:buNone/>
        <a:defRPr sz="2400" b="0" i="0" kern="1200">
          <a:solidFill>
            <a:srgbClr val="504F53"/>
          </a:solidFill>
          <a:latin typeface="+mj-lt"/>
          <a:ea typeface="+mn-ea"/>
          <a:cs typeface="+mn-cs"/>
        </a:defRPr>
      </a:lvl2pPr>
      <a:lvl3pPr marL="712788" indent="-260350" algn="l" defTabSz="1043056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rgbClr val="504F53"/>
          </a:solidFill>
          <a:latin typeface="+mj-lt"/>
          <a:ea typeface="+mn-ea"/>
          <a:cs typeface="+mn-cs"/>
        </a:defRPr>
      </a:lvl3pPr>
      <a:lvl4pPr marL="0" indent="360363" algn="just" defTabSz="1043056" rtl="0" eaLnBrk="1" latinLnBrk="0" hangingPunct="1">
        <a:lnSpc>
          <a:spcPts val="1800"/>
        </a:lnSpc>
        <a:spcBef>
          <a:spcPts val="400"/>
        </a:spcBef>
        <a:buFont typeface="Arial" pitchFamily="34" charset="0"/>
        <a:buNone/>
        <a:tabLst/>
        <a:defRPr sz="1600" b="0" i="0" kern="1200">
          <a:solidFill>
            <a:srgbClr val="504F53"/>
          </a:solidFill>
          <a:latin typeface="+mj-lt"/>
          <a:ea typeface="+mn-ea"/>
          <a:cs typeface="+mn-cs"/>
        </a:defRPr>
      </a:lvl4pPr>
      <a:lvl5pPr marL="1435100" indent="0" algn="l" defTabSz="1043056" rtl="0" eaLnBrk="1" latinLnBrk="0" hangingPunct="1">
        <a:lnSpc>
          <a:spcPts val="1800"/>
        </a:lnSpc>
        <a:spcBef>
          <a:spcPts val="400"/>
        </a:spcBef>
        <a:buFont typeface="Arial" pitchFamily="34" charset="0"/>
        <a:buNone/>
        <a:defRPr sz="1400" b="0" i="0" kern="1200">
          <a:solidFill>
            <a:srgbClr val="8D8C90"/>
          </a:solidFill>
          <a:latin typeface="+mj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172" y="3204567"/>
            <a:ext cx="9369231" cy="230425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Личный кабинет налогоплательщика для физических лиц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6160" y="1764407"/>
            <a:ext cx="9001000" cy="5472608"/>
            <a:chOff x="450156" y="1692399"/>
            <a:chExt cx="8108217" cy="554461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50156" y="1692399"/>
              <a:ext cx="8108217" cy="5544616"/>
              <a:chOff x="450156" y="1692399"/>
              <a:chExt cx="8108217" cy="5544616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450156" y="1692399"/>
                <a:ext cx="8108217" cy="5544616"/>
                <a:chOff x="450156" y="1620391"/>
                <a:chExt cx="8108217" cy="5256584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450156" y="1620391"/>
                  <a:ext cx="8108217" cy="5256584"/>
                  <a:chOff x="486161" y="1620391"/>
                  <a:chExt cx="7538106" cy="4567506"/>
                </a:xfrm>
              </p:grpSpPr>
              <p:pic>
                <p:nvPicPr>
                  <p:cNvPr id="16" name="Рисунок 15"/>
                  <p:cNvPicPr/>
                  <p:nvPr/>
                </p:nvPicPr>
                <p:blipFill rotWithShape="1">
                  <a:blip r:embed="rId3" cstate="print"/>
                  <a:srcRect l="2610" t="11323" r="13045" b="4255"/>
                  <a:stretch/>
                </p:blipFill>
                <p:spPr>
                  <a:xfrm>
                    <a:off x="486161" y="1620391"/>
                    <a:ext cx="7538106" cy="3527323"/>
                  </a:xfrm>
                  <a:prstGeom prst="rect">
                    <a:avLst/>
                  </a:prstGeom>
                </p:spPr>
              </p:pic>
              <p:pic>
                <p:nvPicPr>
                  <p:cNvPr id="17" name="Рисунок 16"/>
                  <p:cNvPicPr/>
                  <p:nvPr/>
                </p:nvPicPr>
                <p:blipFill rotWithShape="1">
                  <a:blip r:embed="rId4" cstate="print"/>
                  <a:srcRect l="2382" t="77765" r="12869" b="5108"/>
                  <a:stretch/>
                </p:blipFill>
                <p:spPr>
                  <a:xfrm>
                    <a:off x="486161" y="5147714"/>
                    <a:ext cx="7538106" cy="10401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Стрелка вверх 17"/>
                <p:cNvSpPr/>
                <p:nvPr/>
              </p:nvSpPr>
              <p:spPr>
                <a:xfrm rot="2028310">
                  <a:off x="2083996" y="5484578"/>
                  <a:ext cx="283250" cy="485127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9" name="Рисунок 18"/>
              <p:cNvPicPr/>
              <p:nvPr/>
            </p:nvPicPr>
            <p:blipFill rotWithShape="1">
              <a:blip r:embed="rId3" cstate="print"/>
              <a:srcRect l="55346" t="28745" r="23139" b="61068"/>
              <a:stretch/>
            </p:blipFill>
            <p:spPr>
              <a:xfrm>
                <a:off x="5634732" y="2230345"/>
                <a:ext cx="1566788" cy="345841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605975" y="2270605"/>
                <a:ext cx="1656184" cy="216024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ИВАНОВ ИВАН ИВАНОВИЧ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900" b="1" noProof="0" dirty="0" smtClean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ИНН 111111111111</a:t>
                </a:r>
                <a:endPara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21" name="Овал 20"/>
            <p:cNvSpPr/>
            <p:nvPr/>
          </p:nvSpPr>
          <p:spPr>
            <a:xfrm>
              <a:off x="1791940" y="5436815"/>
              <a:ext cx="1387424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Объект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28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544862" y="1764407"/>
            <a:ext cx="9122318" cy="5472608"/>
            <a:chOff x="917267" y="1611748"/>
            <a:chExt cx="7569470" cy="5702848"/>
          </a:xfrm>
        </p:grpSpPr>
        <p:pic>
          <p:nvPicPr>
            <p:cNvPr id="19" name="Рисунок 18"/>
            <p:cNvPicPr/>
            <p:nvPr/>
          </p:nvPicPr>
          <p:blipFill rotWithShape="1">
            <a:blip r:embed="rId4" cstate="print"/>
            <a:srcRect l="2890" t="29959" r="1243" b="4642"/>
            <a:stretch/>
          </p:blipFill>
          <p:spPr>
            <a:xfrm>
              <a:off x="917267" y="1611748"/>
              <a:ext cx="7569470" cy="3708412"/>
            </a:xfrm>
            <a:prstGeom prst="rect">
              <a:avLst/>
            </a:prstGeom>
          </p:spPr>
        </p:pic>
        <p:pic>
          <p:nvPicPr>
            <p:cNvPr id="21" name="Рисунок 20"/>
            <p:cNvPicPr/>
            <p:nvPr/>
          </p:nvPicPr>
          <p:blipFill rotWithShape="1">
            <a:blip r:embed="rId5" cstate="print"/>
            <a:srcRect l="2735" t="50060" r="1459" b="4557"/>
            <a:stretch/>
          </p:blipFill>
          <p:spPr>
            <a:xfrm>
              <a:off x="917267" y="5320160"/>
              <a:ext cx="7569470" cy="1994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880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pic>
        <p:nvPicPr>
          <p:cNvPr id="16" name="Picture 28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163" y="1980430"/>
            <a:ext cx="9001001" cy="51156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190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594172" y="1836415"/>
            <a:ext cx="9073008" cy="5400600"/>
            <a:chOff x="594172" y="1836415"/>
            <a:chExt cx="9073008" cy="54006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94172" y="1836415"/>
              <a:ext cx="9073008" cy="5400600"/>
              <a:chOff x="917268" y="2453268"/>
              <a:chExt cx="8245856" cy="3559611"/>
            </a:xfrm>
          </p:grpSpPr>
          <p:pic>
            <p:nvPicPr>
              <p:cNvPr id="12" name="Рисунок 11"/>
              <p:cNvPicPr/>
              <p:nvPr/>
            </p:nvPicPr>
            <p:blipFill rotWithShape="1">
              <a:blip r:embed="rId4" cstate="print"/>
              <a:srcRect l="4784" t="11645" r="1511" b="44177"/>
              <a:stretch/>
            </p:blipFill>
            <p:spPr>
              <a:xfrm>
                <a:off x="917268" y="2453268"/>
                <a:ext cx="8245856" cy="3559611"/>
              </a:xfrm>
              <a:prstGeom prst="rect">
                <a:avLst/>
              </a:prstGeom>
            </p:spPr>
          </p:pic>
          <p:sp>
            <p:nvSpPr>
              <p:cNvPr id="13" name="Стрелка вверх 12"/>
              <p:cNvSpPr/>
              <p:nvPr/>
            </p:nvSpPr>
            <p:spPr>
              <a:xfrm rot="17953083">
                <a:off x="7611458" y="5280475"/>
                <a:ext cx="194001" cy="35328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6210796" y="5508823"/>
              <a:ext cx="2448272" cy="10081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6585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Оплатить онлайн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94172" y="1764407"/>
            <a:ext cx="9073008" cy="5472608"/>
            <a:chOff x="594172" y="1764407"/>
            <a:chExt cx="9073008" cy="547260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94172" y="1764407"/>
              <a:ext cx="9073008" cy="5472608"/>
              <a:chOff x="594172" y="2033697"/>
              <a:chExt cx="8901711" cy="4267214"/>
            </a:xfrm>
          </p:grpSpPr>
          <p:pic>
            <p:nvPicPr>
              <p:cNvPr id="14" name="Рисунок 13"/>
              <p:cNvPicPr/>
              <p:nvPr/>
            </p:nvPicPr>
            <p:blipFill rotWithShape="1">
              <a:blip r:embed="rId4" cstate="print"/>
              <a:srcRect l="3878" t="29045" r="2418" b="5222"/>
              <a:stretch/>
            </p:blipFill>
            <p:spPr>
              <a:xfrm>
                <a:off x="594172" y="2033697"/>
                <a:ext cx="8901711" cy="4267214"/>
              </a:xfrm>
              <a:prstGeom prst="rect">
                <a:avLst/>
              </a:prstGeom>
            </p:spPr>
          </p:pic>
          <p:sp>
            <p:nvSpPr>
              <p:cNvPr id="7" name="Овал 6"/>
              <p:cNvSpPr/>
              <p:nvPr/>
            </p:nvSpPr>
            <p:spPr>
              <a:xfrm>
                <a:off x="2034332" y="4956080"/>
                <a:ext cx="1073180" cy="36004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Стрелка вверх 15"/>
              <p:cNvSpPr/>
              <p:nvPr/>
            </p:nvSpPr>
            <p:spPr>
              <a:xfrm rot="17953083">
                <a:off x="4673636" y="5863104"/>
                <a:ext cx="194001" cy="35328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Овал 12"/>
            <p:cNvSpPr/>
            <p:nvPr/>
          </p:nvSpPr>
          <p:spPr>
            <a:xfrm>
              <a:off x="3474492" y="6578925"/>
              <a:ext cx="1872209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2476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94172" y="1764406"/>
            <a:ext cx="9145016" cy="5472609"/>
            <a:chOff x="1458268" y="1908423"/>
            <a:chExt cx="8064896" cy="4104456"/>
          </a:xfrm>
        </p:grpSpPr>
        <p:pic>
          <p:nvPicPr>
            <p:cNvPr id="17" name="Рисунок 16"/>
            <p:cNvPicPr/>
            <p:nvPr/>
          </p:nvPicPr>
          <p:blipFill rotWithShape="1">
            <a:blip r:embed="rId4" cstate="print"/>
            <a:srcRect l="2730" t="20023" r="2059" b="5665"/>
            <a:stretch/>
          </p:blipFill>
          <p:spPr>
            <a:xfrm>
              <a:off x="1458268" y="1908423"/>
              <a:ext cx="8064896" cy="4104456"/>
            </a:xfrm>
            <a:prstGeom prst="rect">
              <a:avLst/>
            </a:prstGeom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2898428" y="4572719"/>
              <a:ext cx="4392488" cy="21602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0200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МОИ НАЛОГИ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58691" y="1764407"/>
            <a:ext cx="8864473" cy="5400600"/>
            <a:chOff x="1548257" y="1692399"/>
            <a:chExt cx="7071761" cy="554461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48257" y="1692399"/>
              <a:ext cx="7071761" cy="5544616"/>
              <a:chOff x="1548257" y="1692399"/>
              <a:chExt cx="7071761" cy="5544616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1548257" y="1692399"/>
                <a:ext cx="7071761" cy="5544616"/>
                <a:chOff x="1548257" y="1620391"/>
                <a:chExt cx="7071761" cy="5256584"/>
              </a:xfrm>
            </p:grpSpPr>
            <p:grpSp>
              <p:nvGrpSpPr>
                <p:cNvPr id="19" name="Группа 18"/>
                <p:cNvGrpSpPr/>
                <p:nvPr/>
              </p:nvGrpSpPr>
              <p:grpSpPr>
                <a:xfrm>
                  <a:off x="1548257" y="1620391"/>
                  <a:ext cx="7071761" cy="5256584"/>
                  <a:chOff x="1507051" y="1620391"/>
                  <a:chExt cx="6574526" cy="4567506"/>
                </a:xfrm>
              </p:grpSpPr>
              <p:pic>
                <p:nvPicPr>
                  <p:cNvPr id="24" name="Рисунок 23"/>
                  <p:cNvPicPr/>
                  <p:nvPr/>
                </p:nvPicPr>
                <p:blipFill rotWithShape="1">
                  <a:blip r:embed="rId4" cstate="print"/>
                  <a:srcRect l="14033" t="11323" r="12404" b="4255"/>
                  <a:stretch/>
                </p:blipFill>
                <p:spPr>
                  <a:xfrm>
                    <a:off x="1507051" y="1620391"/>
                    <a:ext cx="6574526" cy="3527323"/>
                  </a:xfrm>
                  <a:prstGeom prst="rect">
                    <a:avLst/>
                  </a:prstGeom>
                </p:spPr>
              </p:pic>
              <p:pic>
                <p:nvPicPr>
                  <p:cNvPr id="25" name="Рисунок 24"/>
                  <p:cNvPicPr/>
                  <p:nvPr/>
                </p:nvPicPr>
                <p:blipFill rotWithShape="1">
                  <a:blip r:embed="rId5" cstate="print"/>
                  <a:srcRect l="13860" t="77765" r="12225" b="5108"/>
                  <a:stretch/>
                </p:blipFill>
                <p:spPr>
                  <a:xfrm>
                    <a:off x="1507051" y="5147714"/>
                    <a:ext cx="6574526" cy="10401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Стрелка вверх 17"/>
                <p:cNvSpPr/>
                <p:nvPr/>
              </p:nvSpPr>
              <p:spPr>
                <a:xfrm rot="2012343">
                  <a:off x="3340774" y="5539645"/>
                  <a:ext cx="325384" cy="423669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6" name="Рисунок 25"/>
              <p:cNvPicPr/>
              <p:nvPr/>
            </p:nvPicPr>
            <p:blipFill rotWithShape="1">
              <a:blip r:embed="rId4" cstate="print"/>
              <a:srcRect l="55346" t="28745" r="23139" b="61068"/>
              <a:stretch/>
            </p:blipFill>
            <p:spPr>
              <a:xfrm>
                <a:off x="5677983" y="2124447"/>
                <a:ext cx="1566788" cy="34584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24546" y="2189355"/>
                <a:ext cx="1656184" cy="216024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ИВАНОВ ИВАН ИВАНОВИЧ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900" b="1" noProof="0" dirty="0" smtClean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ИНН 111111111111</a:t>
                </a:r>
                <a:endPara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21" name="Овал 20"/>
            <p:cNvSpPr/>
            <p:nvPr/>
          </p:nvSpPr>
          <p:spPr>
            <a:xfrm>
              <a:off x="3042445" y="5520151"/>
              <a:ext cx="1440160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394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МОЕ ИМУЩЕСТВО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8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959" y="1857767"/>
            <a:ext cx="7959402" cy="5307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253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МОЕ ИМУЩЕСТВО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73312" y="1836415"/>
            <a:ext cx="8605836" cy="5259711"/>
            <a:chOff x="773312" y="1836415"/>
            <a:chExt cx="8605836" cy="525971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12" t="23812" r="36844" b="32353"/>
            <a:stretch/>
          </p:blipFill>
          <p:spPr bwMode="auto">
            <a:xfrm>
              <a:off x="773312" y="1836415"/>
              <a:ext cx="8605836" cy="525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73312" y="5292799"/>
              <a:ext cx="2341140" cy="1803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4401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МОЕ ИМУЩЕСТВО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8189" y="1980431"/>
            <a:ext cx="8636820" cy="4801279"/>
            <a:chOff x="738189" y="1980431"/>
            <a:chExt cx="8636820" cy="480127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799" t="25770" r="5294" b="40011"/>
            <a:stretch/>
          </p:blipFill>
          <p:spPr bwMode="auto">
            <a:xfrm>
              <a:off x="738189" y="1980431"/>
              <a:ext cx="8636820" cy="4801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755597" y="5717161"/>
              <a:ext cx="1574296" cy="1056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7476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2" name="Заголовок 9"/>
          <p:cNvSpPr>
            <a:spLocks noGrp="1"/>
          </p:cNvSpPr>
          <p:nvPr>
            <p:ph type="title"/>
          </p:nvPr>
        </p:nvSpPr>
        <p:spPr>
          <a:xfrm>
            <a:off x="738188" y="800013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Возможности Системы - личного кабинета налогоплательщика для физических лиц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pic>
        <p:nvPicPr>
          <p:cNvPr id="8" name="Picture 2" descr="C:\Users\8600-90-310\Desktop\картинки для презентации\картинки для презентации\NeedFull.NET_kartinki-izobrazheniya-chelovechko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052" y="2412479"/>
            <a:ext cx="18002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07087" y="2412479"/>
            <a:ext cx="7591941" cy="4338822"/>
            <a:chOff x="707087" y="2412479"/>
            <a:chExt cx="7591941" cy="4338822"/>
          </a:xfrm>
        </p:grpSpPr>
        <p:sp>
          <p:nvSpPr>
            <p:cNvPr id="3" name="TextBox 2"/>
            <p:cNvSpPr txBox="1"/>
            <p:nvPr/>
          </p:nvSpPr>
          <p:spPr>
            <a:xfrm>
              <a:off x="1026220" y="3600611"/>
              <a:ext cx="7272808" cy="1872208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Autofit/>
            </a:bodyPr>
            <a:lstStyle/>
            <a:p>
              <a:pPr lvl="0" algn="just"/>
              <a:r>
                <a:rPr lang="ru-RU" sz="2400" dirty="0">
                  <a:solidFill>
                    <a:srgbClr val="005AA9"/>
                  </a:solidFill>
                </a:rPr>
                <a:t>Просмотр информации об объектах, принадлежащих пользователю</a:t>
              </a:r>
              <a:r>
                <a:rPr lang="ru-RU" sz="2400" dirty="0" smtClean="0">
                  <a:solidFill>
                    <a:srgbClr val="005AA9"/>
                  </a:solidFill>
                </a:rPr>
                <a:t>;</a:t>
              </a:r>
            </a:p>
            <a:p>
              <a:pPr lvl="0" algn="just"/>
              <a:endParaRPr lang="ru-RU" sz="800" dirty="0">
                <a:solidFill>
                  <a:srgbClr val="005AA9"/>
                </a:solidFill>
              </a:endParaRPr>
            </a:p>
            <a:p>
              <a:pPr lvl="0" algn="just"/>
              <a:r>
                <a:rPr lang="ru-RU" sz="2400" dirty="0">
                  <a:solidFill>
                    <a:srgbClr val="005AA9"/>
                  </a:solidFill>
                </a:rPr>
                <a:t>Просмотр информации о суммах исчисленных и </a:t>
              </a:r>
              <a:r>
                <a:rPr lang="ru-RU" sz="2400" dirty="0" smtClean="0">
                  <a:solidFill>
                    <a:srgbClr val="005AA9"/>
                  </a:solidFill>
                </a:rPr>
                <a:t>уплаченных </a:t>
              </a:r>
              <a:r>
                <a:rPr lang="ru-RU" sz="2400" dirty="0">
                  <a:solidFill>
                    <a:srgbClr val="005AA9"/>
                  </a:solidFill>
                </a:rPr>
                <a:t>налоговых платежей</a:t>
              </a:r>
              <a:r>
                <a:rPr lang="ru-RU" sz="2400" dirty="0" smtClean="0">
                  <a:solidFill>
                    <a:srgbClr val="005AA9"/>
                  </a:solidFill>
                </a:rPr>
                <a:t>;</a:t>
              </a:r>
            </a:p>
            <a:p>
              <a:pPr lvl="0" algn="just"/>
              <a:endParaRPr lang="ru-RU" sz="800" dirty="0">
                <a:solidFill>
                  <a:srgbClr val="005AA9"/>
                </a:solidFill>
              </a:endParaRPr>
            </a:p>
            <a:p>
              <a:pPr lvl="0" algn="just"/>
              <a:r>
                <a:rPr lang="ru-RU" sz="2400" dirty="0">
                  <a:solidFill>
                    <a:srgbClr val="005AA9"/>
                  </a:solidFill>
                </a:rPr>
                <a:t>У</a:t>
              </a:r>
              <a:r>
                <a:rPr lang="ru-RU" sz="2400" dirty="0" smtClean="0">
                  <a:solidFill>
                    <a:srgbClr val="005AA9"/>
                  </a:solidFill>
                </a:rPr>
                <a:t>плата </a:t>
              </a:r>
              <a:r>
                <a:rPr lang="ru-RU" sz="2400" dirty="0">
                  <a:solidFill>
                    <a:srgbClr val="005AA9"/>
                  </a:solidFill>
                </a:rPr>
                <a:t>начисленных налоговых платежей</a:t>
              </a:r>
              <a:r>
                <a:rPr lang="ru-RU" sz="2400" dirty="0" smtClean="0">
                  <a:solidFill>
                    <a:srgbClr val="005AA9"/>
                  </a:solidFill>
                </a:rPr>
                <a:t>;</a:t>
              </a:r>
            </a:p>
            <a:p>
              <a:pPr lvl="0" algn="just"/>
              <a:endParaRPr lang="ru-RU" sz="800" dirty="0">
                <a:solidFill>
                  <a:srgbClr val="005AA9"/>
                </a:solidFill>
              </a:endParaRPr>
            </a:p>
            <a:p>
              <a:pPr lvl="0" algn="just"/>
              <a:r>
                <a:rPr lang="ru-RU" sz="2400" dirty="0">
                  <a:solidFill>
                    <a:srgbClr val="005AA9"/>
                  </a:solidFill>
                </a:rPr>
                <a:t>Просмотр информации по </a:t>
              </a:r>
              <a:r>
                <a:rPr lang="ru-RU" sz="2400" dirty="0" smtClean="0">
                  <a:solidFill>
                    <a:srgbClr val="005AA9"/>
                  </a:solidFill>
                </a:rPr>
                <a:t>уплаченным </a:t>
              </a:r>
              <a:r>
                <a:rPr lang="ru-RU" sz="2400" dirty="0">
                  <a:solidFill>
                    <a:srgbClr val="005AA9"/>
                  </a:solidFill>
                </a:rPr>
                <a:t>страховым взносам</a:t>
              </a:r>
              <a:r>
                <a:rPr lang="ru-RU" sz="2400" dirty="0" smtClean="0">
                  <a:solidFill>
                    <a:srgbClr val="005AA9"/>
                  </a:solidFill>
                </a:rPr>
                <a:t>;</a:t>
              </a:r>
            </a:p>
            <a:p>
              <a:pPr lvl="0" algn="just"/>
              <a:endParaRPr lang="ru-RU" sz="800" dirty="0">
                <a:solidFill>
                  <a:srgbClr val="005AA9"/>
                </a:solidFill>
              </a:endParaRPr>
            </a:p>
            <a:p>
              <a:pPr lvl="0" algn="just"/>
              <a:r>
                <a:rPr lang="ru-RU" sz="2400" dirty="0">
                  <a:solidFill>
                    <a:srgbClr val="005AA9"/>
                  </a:solidFill>
                </a:rPr>
                <a:t>Подача обращений  в налоговый орган без личного визита</a:t>
              </a:r>
              <a:r>
                <a:rPr lang="ru-RU" sz="2400" dirty="0" smtClean="0">
                  <a:solidFill>
                    <a:srgbClr val="005AA9"/>
                  </a:solidFill>
                </a:rPr>
                <a:t>;</a:t>
              </a:r>
            </a:p>
            <a:p>
              <a:pPr lvl="0" algn="just"/>
              <a:endParaRPr lang="ru-RU" sz="800" dirty="0">
                <a:solidFill>
                  <a:srgbClr val="005AA9"/>
                </a:solidFill>
              </a:endParaRPr>
            </a:p>
            <a:p>
              <a:pPr algn="just"/>
              <a:r>
                <a:rPr lang="ru-RU" sz="2400" dirty="0">
                  <a:solidFill>
                    <a:srgbClr val="005AA9"/>
                  </a:solidFill>
                </a:rPr>
                <a:t>Запись на прием в налоговый орган</a:t>
              </a: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07087" y="2412479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48451" y="3226885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32143" y="4113838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32143" y="4631360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16483" y="5505872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ÐÐ°ÑÑÐ¸Ð½ÐºÐ¸ Ð¿Ð¾ Ð·Ð°Ð¿ÑÐ¾ÑÑ ÑÐ¿Ð»Ð°ÑÐ¸ Ð½Ð°Ð»Ð¾Ð³Ð¸  ÐºÐ°ÑÑÐ¸Ð½ÐºÐ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8" t="26612" r="87875" b="57728"/>
            <a:stretch/>
          </p:blipFill>
          <p:spPr bwMode="auto">
            <a:xfrm>
              <a:off x="748451" y="6372919"/>
              <a:ext cx="326282" cy="3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Объект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30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МОЕ ИМУЩЕСТВО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7959" y="2484487"/>
            <a:ext cx="8802841" cy="37762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180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МОЕ ИМУЩЕСТВО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2164" y="1764407"/>
            <a:ext cx="9073008" cy="5331719"/>
            <a:chOff x="1654138" y="1667343"/>
            <a:chExt cx="7027526" cy="554461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654138" y="1667343"/>
              <a:ext cx="7027526" cy="5544616"/>
              <a:chOff x="1582130" y="1692399"/>
              <a:chExt cx="7027526" cy="5544616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1582130" y="1692399"/>
                <a:ext cx="7027526" cy="5544616"/>
                <a:chOff x="1582130" y="1620391"/>
                <a:chExt cx="7027526" cy="5256584"/>
              </a:xfrm>
            </p:grpSpPr>
            <p:grpSp>
              <p:nvGrpSpPr>
                <p:cNvPr id="26" name="Группа 25"/>
                <p:cNvGrpSpPr/>
                <p:nvPr/>
              </p:nvGrpSpPr>
              <p:grpSpPr>
                <a:xfrm>
                  <a:off x="1582130" y="1620391"/>
                  <a:ext cx="7027526" cy="5256584"/>
                  <a:chOff x="1538543" y="1620391"/>
                  <a:chExt cx="6533401" cy="4567506"/>
                </a:xfrm>
              </p:grpSpPr>
              <p:pic>
                <p:nvPicPr>
                  <p:cNvPr id="28" name="Рисунок 27"/>
                  <p:cNvPicPr/>
                  <p:nvPr/>
                </p:nvPicPr>
                <p:blipFill rotWithShape="1">
                  <a:blip r:embed="rId4" cstate="print"/>
                  <a:srcRect l="14386" t="11323" r="12512" b="4255"/>
                  <a:stretch/>
                </p:blipFill>
                <p:spPr>
                  <a:xfrm>
                    <a:off x="1538543" y="1620391"/>
                    <a:ext cx="6533401" cy="3527323"/>
                  </a:xfrm>
                  <a:prstGeom prst="rect">
                    <a:avLst/>
                  </a:prstGeom>
                </p:spPr>
              </p:pic>
              <p:pic>
                <p:nvPicPr>
                  <p:cNvPr id="29" name="Рисунок 28"/>
                  <p:cNvPicPr/>
                  <p:nvPr/>
                </p:nvPicPr>
                <p:blipFill rotWithShape="1">
                  <a:blip r:embed="rId5" cstate="print"/>
                  <a:srcRect l="14214" t="77765" r="12333" b="5108"/>
                  <a:stretch/>
                </p:blipFill>
                <p:spPr>
                  <a:xfrm>
                    <a:off x="1538543" y="5147714"/>
                    <a:ext cx="6533400" cy="10401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7" name="Стрелка вверх 26"/>
                <p:cNvSpPr/>
                <p:nvPr/>
              </p:nvSpPr>
              <p:spPr>
                <a:xfrm rot="2012343">
                  <a:off x="4398950" y="5560084"/>
                  <a:ext cx="325384" cy="423669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4" name="Рисунок 23"/>
              <p:cNvPicPr/>
              <p:nvPr/>
            </p:nvPicPr>
            <p:blipFill rotWithShape="1">
              <a:blip r:embed="rId4" cstate="print"/>
              <a:srcRect l="55346" t="28745" r="23139" b="61068"/>
              <a:stretch/>
            </p:blipFill>
            <p:spPr>
              <a:xfrm>
                <a:off x="5677983" y="2124447"/>
                <a:ext cx="1566788" cy="34584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624546" y="2189355"/>
                <a:ext cx="1656184" cy="216024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ИВАНОВ ИВАН ИВАНОВИЧ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900" b="1" noProof="0" dirty="0" smtClean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ИНН 111111111111</a:t>
                </a:r>
                <a:endPara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9" name="Овал 18"/>
            <p:cNvSpPr/>
            <p:nvPr/>
          </p:nvSpPr>
          <p:spPr>
            <a:xfrm>
              <a:off x="4463703" y="5472819"/>
              <a:ext cx="1224137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1701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ЖИЗНЕННЫЕ СИТУАЦИИ.</a:t>
            </a:r>
            <a:br>
              <a:rPr lang="ru-RU" sz="2800" b="1" dirty="0" smtClean="0">
                <a:solidFill>
                  <a:srgbClr val="005AA9"/>
                </a:solidFill>
              </a:rPr>
            </a:br>
            <a:r>
              <a:rPr lang="ru-RU" sz="2800" b="1" dirty="0" smtClean="0">
                <a:solidFill>
                  <a:srgbClr val="005AA9"/>
                </a:solidFill>
              </a:rPr>
              <a:t>Подать заявление о льготе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558445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22164" y="1692399"/>
            <a:ext cx="9145016" cy="5472608"/>
            <a:chOff x="522164" y="1692399"/>
            <a:chExt cx="9145016" cy="547260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22164" y="1692399"/>
              <a:ext cx="9145016" cy="5472608"/>
              <a:chOff x="2837520" y="1593695"/>
              <a:chExt cx="5256584" cy="4009620"/>
            </a:xfrm>
          </p:grpSpPr>
          <p:pic>
            <p:nvPicPr>
              <p:cNvPr id="19" name="Рисунок 18"/>
              <p:cNvPicPr/>
              <p:nvPr/>
            </p:nvPicPr>
            <p:blipFill rotWithShape="1">
              <a:blip r:embed="rId4" cstate="print"/>
              <a:srcRect l="3968" t="29655" r="1440" b="16472"/>
              <a:stretch/>
            </p:blipFill>
            <p:spPr>
              <a:xfrm>
                <a:off x="2837520" y="1593695"/>
                <a:ext cx="5256584" cy="1970912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/>
              <p:nvPr/>
            </p:nvPicPr>
            <p:blipFill rotWithShape="1">
              <a:blip r:embed="rId5" cstate="print"/>
              <a:srcRect l="3194" t="18922" r="1595" b="20870"/>
              <a:stretch/>
            </p:blipFill>
            <p:spPr>
              <a:xfrm>
                <a:off x="2837520" y="3583235"/>
                <a:ext cx="5250172" cy="1764196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/>
              <p:nvPr/>
            </p:nvPicPr>
            <p:blipFill rotWithShape="1">
              <a:blip r:embed="rId6" cstate="print"/>
              <a:srcRect l="2729" t="82251" r="1286" b="5114"/>
              <a:stretch/>
            </p:blipFill>
            <p:spPr>
              <a:xfrm>
                <a:off x="2837520" y="5315283"/>
                <a:ext cx="5250172" cy="288032"/>
              </a:xfrm>
              <a:prstGeom prst="rect">
                <a:avLst/>
              </a:prstGeom>
            </p:spPr>
          </p:pic>
        </p:grpSp>
        <p:sp>
          <p:nvSpPr>
            <p:cNvPr id="5" name="Овал 4"/>
            <p:cNvSpPr/>
            <p:nvPr/>
          </p:nvSpPr>
          <p:spPr>
            <a:xfrm>
              <a:off x="1746300" y="5076775"/>
              <a:ext cx="2016224" cy="288032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351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Picture 30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267" y="2252022"/>
            <a:ext cx="8533889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Заголовок 9"/>
          <p:cNvSpPr>
            <a:spLocks noGrp="1"/>
          </p:cNvSpPr>
          <p:nvPr>
            <p:ph type="title"/>
          </p:nvPr>
        </p:nvSpPr>
        <p:spPr>
          <a:xfrm>
            <a:off x="919703" y="46947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ПОЛУЧИТЬ ЭЛЕКТРОННУЮ ПОДПИСЬ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5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17267" y="46947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ПОЛУЧИТЬ ЭЛЕКТРОННУЮ ПОДПИСЬ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52691" y="1764407"/>
            <a:ext cx="9035457" cy="5400600"/>
            <a:chOff x="1670692" y="404664"/>
            <a:chExt cx="6108716" cy="452377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35" t="14978" r="13726" b="6612"/>
            <a:stretch/>
          </p:blipFill>
          <p:spPr bwMode="auto">
            <a:xfrm>
              <a:off x="1670692" y="404664"/>
              <a:ext cx="6108715" cy="38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940" t="70166" r="13742" b="15534"/>
            <a:stretch/>
          </p:blipFill>
          <p:spPr bwMode="auto">
            <a:xfrm>
              <a:off x="1670693" y="4229689"/>
              <a:ext cx="6108715" cy="698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537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ЗАЯВЛЕНИЕ НА ЛЬГОТУ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5206" y="1663514"/>
            <a:ext cx="9061974" cy="5505006"/>
            <a:chOff x="605206" y="1663514"/>
            <a:chExt cx="9061974" cy="550500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014" r="2695" b="5081"/>
            <a:stretch/>
          </p:blipFill>
          <p:spPr bwMode="auto">
            <a:xfrm>
              <a:off x="605206" y="1663514"/>
              <a:ext cx="9061974" cy="550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Стрелка вверх 7"/>
            <p:cNvSpPr/>
            <p:nvPr/>
          </p:nvSpPr>
          <p:spPr>
            <a:xfrm rot="3766437">
              <a:off x="3305225" y="3665738"/>
              <a:ext cx="288032" cy="394480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6689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ЗАЯВЛЕНИЕ НА ЛЬГОТУ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" t="12072" r="4609" b="57984"/>
          <a:stretch/>
        </p:blipFill>
        <p:spPr bwMode="auto">
          <a:xfrm>
            <a:off x="534071" y="1692400"/>
            <a:ext cx="9145016" cy="15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8" t="13599" r="4722" b="4083"/>
          <a:stretch/>
        </p:blipFill>
        <p:spPr bwMode="auto">
          <a:xfrm>
            <a:off x="524833" y="3187778"/>
            <a:ext cx="9154254" cy="414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81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50183" y="46947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ЗАЯВЛЕНИЕ НА ЛЬГОТУ</a:t>
            </a:r>
            <a:br>
              <a:rPr lang="ru-RU" sz="2800" b="1" dirty="0" smtClean="0">
                <a:solidFill>
                  <a:srgbClr val="005AA9"/>
                </a:solidFill>
              </a:rPr>
            </a:br>
            <a:r>
              <a:rPr lang="ru-RU" sz="1600" b="1" dirty="0" smtClean="0">
                <a:solidFill>
                  <a:srgbClr val="005AA9"/>
                </a:solidFill>
              </a:rPr>
              <a:t>продолжение страницы</a:t>
            </a:r>
            <a:endParaRPr lang="ru-RU" sz="16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2" t="33944" r="6408" b="4961"/>
          <a:stretch/>
        </p:blipFill>
        <p:spPr bwMode="auto">
          <a:xfrm>
            <a:off x="594172" y="1975304"/>
            <a:ext cx="8992825" cy="497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/>
          <p:cNvSpPr/>
          <p:nvPr/>
        </p:nvSpPr>
        <p:spPr>
          <a:xfrm rot="2736905">
            <a:off x="6321899" y="6338912"/>
            <a:ext cx="288032" cy="432048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282804" y="6084887"/>
            <a:ext cx="3240360" cy="864096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3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22164" y="1908423"/>
            <a:ext cx="9145016" cy="5112568"/>
            <a:chOff x="522164" y="1692399"/>
            <a:chExt cx="9145016" cy="2690038"/>
          </a:xfrm>
        </p:grpSpPr>
        <p:pic>
          <p:nvPicPr>
            <p:cNvPr id="14" name="Рисунок 13"/>
            <p:cNvPicPr/>
            <p:nvPr/>
          </p:nvPicPr>
          <p:blipFill rotWithShape="1">
            <a:blip r:embed="rId4" cstate="print"/>
            <a:srcRect l="3968" t="29655" r="1440" b="16472"/>
            <a:stretch/>
          </p:blipFill>
          <p:spPr>
            <a:xfrm>
              <a:off x="522164" y="1692399"/>
              <a:ext cx="9145016" cy="2690038"/>
            </a:xfrm>
            <a:prstGeom prst="rect">
              <a:avLst/>
            </a:prstGeom>
          </p:spPr>
        </p:pic>
        <p:sp>
          <p:nvSpPr>
            <p:cNvPr id="5" name="Овал 4"/>
            <p:cNvSpPr/>
            <p:nvPr/>
          </p:nvSpPr>
          <p:spPr>
            <a:xfrm>
              <a:off x="5346700" y="3420591"/>
              <a:ext cx="1656184" cy="30603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0103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83142" y="1764407"/>
            <a:ext cx="9084037" cy="5472608"/>
            <a:chOff x="583142" y="1764407"/>
            <a:chExt cx="9084037" cy="547260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83142" y="1764407"/>
              <a:ext cx="9084037" cy="5472608"/>
              <a:chOff x="480662" y="908720"/>
              <a:chExt cx="8302978" cy="468052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377" t="18942" r="8845" b="20531"/>
              <a:stretch/>
            </p:blipFill>
            <p:spPr bwMode="auto">
              <a:xfrm>
                <a:off x="492107" y="908720"/>
                <a:ext cx="8291533" cy="4680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Стрелка вверх 20"/>
              <p:cNvSpPr/>
              <p:nvPr/>
            </p:nvSpPr>
            <p:spPr>
              <a:xfrm rot="2516144">
                <a:off x="480662" y="1687148"/>
                <a:ext cx="387608" cy="454812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738189" y="2340471"/>
              <a:ext cx="4536504" cy="79208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2426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90" t="11437" r="60541" b="63664"/>
          <a:stretch/>
        </p:blipFill>
        <p:spPr bwMode="auto">
          <a:xfrm>
            <a:off x="926728" y="2196455"/>
            <a:ext cx="8424936" cy="49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358715" y="5940871"/>
            <a:ext cx="4068452" cy="432048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9"/>
          <p:cNvSpPr>
            <a:spLocks noGrp="1"/>
          </p:cNvSpPr>
          <p:nvPr>
            <p:ph type="title"/>
          </p:nvPr>
        </p:nvSpPr>
        <p:spPr>
          <a:xfrm>
            <a:off x="2000169" y="783211"/>
            <a:ext cx="8202382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lvl="3" indent="360363" algn="ctr">
              <a:lnSpc>
                <a:spcPct val="124000"/>
              </a:lnSpc>
            </a:pPr>
            <a:r>
              <a:rPr lang="ru-RU" sz="2400" b="1" dirty="0">
                <a:solidFill>
                  <a:srgbClr val="005AA9"/>
                </a:solidFill>
                <a:latin typeface="+mj-lt"/>
              </a:rPr>
              <a:t>Для входа в </a:t>
            </a:r>
            <a:r>
              <a:rPr lang="ru-RU" sz="2400" b="1" dirty="0" smtClean="0">
                <a:solidFill>
                  <a:srgbClr val="005AA9"/>
                </a:solidFill>
                <a:latin typeface="+mj-lt"/>
              </a:rPr>
              <a:t>Личный кабинет необходимо </a:t>
            </a:r>
            <a:r>
              <a:rPr lang="ru-RU" sz="2400" b="1" dirty="0">
                <a:solidFill>
                  <a:srgbClr val="005AA9"/>
                </a:solidFill>
                <a:latin typeface="+mj-lt"/>
              </a:rPr>
              <a:t>воспользоваться ссылкой на сайте Федеральной налоговой </a:t>
            </a:r>
            <a:r>
              <a:rPr lang="ru-RU" sz="2400" b="1" dirty="0" smtClean="0">
                <a:solidFill>
                  <a:srgbClr val="005AA9"/>
                </a:solidFill>
                <a:latin typeface="+mj-lt"/>
              </a:rPr>
              <a:t>службы </a:t>
            </a:r>
            <a:r>
              <a:rPr lang="en-US" sz="2400" b="1" cap="all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https://www.nalog.ru/</a:t>
            </a:r>
            <a:endParaRPr lang="ru-RU" sz="2400" b="1" dirty="0">
              <a:solidFill>
                <a:srgbClr val="005AA9"/>
              </a:solidFill>
              <a:latin typeface="+mj-lt"/>
            </a:endParaRPr>
          </a:p>
        </p:txBody>
      </p:sp>
      <p:pic>
        <p:nvPicPr>
          <p:cNvPr id="7" name="Объект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39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29939" y="1773369"/>
            <a:ext cx="9037241" cy="5463645"/>
            <a:chOff x="1001153" y="188640"/>
            <a:chExt cx="6565630" cy="6465982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001153" y="188640"/>
              <a:ext cx="6565630" cy="6465982"/>
              <a:chOff x="971600" y="188640"/>
              <a:chExt cx="6565630" cy="6465982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16" t="39586" r="4795" b="4677"/>
              <a:stretch/>
            </p:blipFill>
            <p:spPr bwMode="auto">
              <a:xfrm>
                <a:off x="971600" y="188640"/>
                <a:ext cx="6565630" cy="3186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Рисунок 23"/>
              <p:cNvPicPr/>
              <p:nvPr/>
            </p:nvPicPr>
            <p:blipFill rotWithShape="1">
              <a:blip r:embed="rId5" cstate="print"/>
              <a:srcRect l="2888" t="16518" r="3978" b="4952"/>
              <a:stretch/>
            </p:blipFill>
            <p:spPr>
              <a:xfrm>
                <a:off x="972490" y="3372852"/>
                <a:ext cx="6564739" cy="3281770"/>
              </a:xfrm>
              <a:prstGeom prst="rect">
                <a:avLst/>
              </a:prstGeom>
            </p:spPr>
          </p:pic>
          <p:sp>
            <p:nvSpPr>
              <p:cNvPr id="25" name="Прямоугольник 24"/>
              <p:cNvSpPr/>
              <p:nvPr/>
            </p:nvSpPr>
            <p:spPr>
              <a:xfrm>
                <a:off x="3491880" y="3501008"/>
                <a:ext cx="1440160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 smtClean="0">
                    <a:solidFill>
                      <a:schemeClr val="tx1"/>
                    </a:solidFill>
                  </a:rPr>
                  <a:t>ИВАНОВ ИВАН ИВАНОВИЧ</a:t>
                </a:r>
                <a:endParaRPr lang="ru-RU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5292080" y="3501008"/>
              <a:ext cx="86409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chemeClr val="tx1"/>
                  </a:solidFill>
                </a:rPr>
                <a:t>861111111111</a:t>
              </a:r>
              <a:endParaRPr lang="ru-RU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789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95664" y="1764407"/>
            <a:ext cx="9071515" cy="5472608"/>
            <a:chOff x="595664" y="1764407"/>
            <a:chExt cx="9071515" cy="547260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95664" y="1764407"/>
              <a:ext cx="9071515" cy="5472608"/>
              <a:chOff x="492107" y="908720"/>
              <a:chExt cx="8291533" cy="468052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377" t="18942" r="8845" b="20531"/>
              <a:stretch/>
            </p:blipFill>
            <p:spPr bwMode="auto">
              <a:xfrm>
                <a:off x="492107" y="908720"/>
                <a:ext cx="8291533" cy="4680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Стрелка вверх 20"/>
              <p:cNvSpPr/>
              <p:nvPr/>
            </p:nvSpPr>
            <p:spPr>
              <a:xfrm rot="2516144">
                <a:off x="549021" y="3743034"/>
                <a:ext cx="387608" cy="454812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606698" y="4500711"/>
              <a:ext cx="6108154" cy="86409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73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15731" r="7714" b="4733"/>
          <a:stretch/>
        </p:blipFill>
        <p:spPr bwMode="auto">
          <a:xfrm>
            <a:off x="845863" y="1692399"/>
            <a:ext cx="8677301" cy="540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 16"/>
          <p:cNvSpPr/>
          <p:nvPr/>
        </p:nvSpPr>
        <p:spPr>
          <a:xfrm flipV="1">
            <a:off x="1098228" y="5364807"/>
            <a:ext cx="2304256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 rot="2516144">
            <a:off x="993358" y="5674980"/>
            <a:ext cx="424070" cy="53178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15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95664" y="1764407"/>
            <a:ext cx="9071515" cy="5472608"/>
            <a:chOff x="595664" y="1764407"/>
            <a:chExt cx="9071515" cy="547260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95664" y="1764407"/>
              <a:ext cx="9071515" cy="5472608"/>
              <a:chOff x="492107" y="908720"/>
              <a:chExt cx="8291533" cy="468052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377" t="18942" r="8845" b="20531"/>
              <a:stretch/>
            </p:blipFill>
            <p:spPr bwMode="auto">
              <a:xfrm>
                <a:off x="492107" y="908720"/>
                <a:ext cx="8291533" cy="4680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Стрелка вверх 20"/>
              <p:cNvSpPr/>
              <p:nvPr/>
            </p:nvSpPr>
            <p:spPr>
              <a:xfrm rot="2516144">
                <a:off x="564752" y="4853032"/>
                <a:ext cx="387608" cy="454812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606698" y="5868863"/>
              <a:ext cx="6108154" cy="86409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0595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0" t="8539" r="12864" b="9213"/>
          <a:stretch/>
        </p:blipFill>
        <p:spPr bwMode="auto">
          <a:xfrm>
            <a:off x="666180" y="1694629"/>
            <a:ext cx="8928992" cy="540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ПОДАТЬ ДЕКЛАРАЦИЮ 3-НДФЛ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9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603"/>
          <a:stretch/>
        </p:blipFill>
        <p:spPr bwMode="auto">
          <a:xfrm>
            <a:off x="704680" y="2486343"/>
            <a:ext cx="8818483" cy="35278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034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КОНТАКТЫ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2164" y="1661559"/>
            <a:ext cx="9145015" cy="5472608"/>
            <a:chOff x="522164" y="1661559"/>
            <a:chExt cx="9145015" cy="547260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22164" y="1661559"/>
              <a:ext cx="9145015" cy="5472608"/>
              <a:chOff x="738189" y="1764407"/>
              <a:chExt cx="8784975" cy="4536504"/>
            </a:xfrm>
          </p:grpSpPr>
          <p:pic>
            <p:nvPicPr>
              <p:cNvPr id="21" name="Рисунок 20"/>
              <p:cNvPicPr/>
              <p:nvPr/>
            </p:nvPicPr>
            <p:blipFill rotWithShape="1">
              <a:blip r:embed="rId4" cstate="print"/>
              <a:srcRect l="2790" t="11323" r="1512" b="3933"/>
              <a:stretch/>
            </p:blipFill>
            <p:spPr>
              <a:xfrm>
                <a:off x="738189" y="1764407"/>
                <a:ext cx="8784975" cy="4536504"/>
              </a:xfrm>
              <a:prstGeom prst="rect">
                <a:avLst/>
              </a:prstGeom>
            </p:spPr>
          </p:pic>
          <p:sp>
            <p:nvSpPr>
              <p:cNvPr id="23" name="Стрелка вверх 22"/>
              <p:cNvSpPr/>
              <p:nvPr/>
            </p:nvSpPr>
            <p:spPr>
              <a:xfrm rot="3045200">
                <a:off x="5575589" y="5925927"/>
                <a:ext cx="179034" cy="406801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5490716" y="6547572"/>
              <a:ext cx="1512168" cy="324036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0351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КОНТАКТЫ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94172" y="1672592"/>
            <a:ext cx="9073008" cy="5492415"/>
            <a:chOff x="594172" y="1672592"/>
            <a:chExt cx="9073008" cy="549241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94172" y="1672592"/>
              <a:ext cx="9073008" cy="5492415"/>
              <a:chOff x="2263016" y="1603430"/>
              <a:chExt cx="6336704" cy="5155309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2263016" y="1603430"/>
                <a:ext cx="6336704" cy="5155309"/>
                <a:chOff x="2447925" y="1692399"/>
                <a:chExt cx="5886450" cy="4867277"/>
              </a:xfrm>
            </p:grpSpPr>
            <p:pic>
              <p:nvPicPr>
                <p:cNvPr id="16" name="Рисунок 15"/>
                <p:cNvPicPr/>
                <p:nvPr/>
              </p:nvPicPr>
              <p:blipFill rotWithShape="1">
                <a:blip r:embed="rId4" cstate="print"/>
                <a:srcRect l="2885" t="29105" r="1440" b="5390"/>
                <a:stretch/>
              </p:blipFill>
              <p:spPr>
                <a:xfrm>
                  <a:off x="2447925" y="1692399"/>
                  <a:ext cx="5886450" cy="2266951"/>
                </a:xfrm>
                <a:prstGeom prst="rect">
                  <a:avLst/>
                </a:prstGeom>
              </p:spPr>
            </p:pic>
            <p:pic>
              <p:nvPicPr>
                <p:cNvPr id="17" name="Рисунок 16"/>
                <p:cNvPicPr/>
                <p:nvPr/>
              </p:nvPicPr>
              <p:blipFill rotWithShape="1">
                <a:blip r:embed="rId5" cstate="print"/>
                <a:srcRect l="3129" t="20524" r="1350" b="4338"/>
                <a:stretch/>
              </p:blipFill>
              <p:spPr>
                <a:xfrm>
                  <a:off x="2457450" y="3959350"/>
                  <a:ext cx="5876925" cy="2600326"/>
                </a:xfrm>
                <a:prstGeom prst="rect">
                  <a:avLst/>
                </a:prstGeom>
              </p:spPr>
            </p:pic>
          </p:grpSp>
          <p:sp>
            <p:nvSpPr>
              <p:cNvPr id="18" name="Стрелка вверх 17"/>
              <p:cNvSpPr/>
              <p:nvPr/>
            </p:nvSpPr>
            <p:spPr>
              <a:xfrm rot="3045200">
                <a:off x="3099854" y="5501157"/>
                <a:ext cx="169549" cy="233416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" name="Овал 18"/>
            <p:cNvSpPr/>
            <p:nvPr/>
          </p:nvSpPr>
          <p:spPr>
            <a:xfrm>
              <a:off x="1826180" y="5714447"/>
              <a:ext cx="1576304" cy="175665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5044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КОНТАКТЫ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4" cstate="print"/>
          <a:srcRect l="3048" t="11650" r="1344" b="4906"/>
          <a:stretch/>
        </p:blipFill>
        <p:spPr>
          <a:xfrm>
            <a:off x="810196" y="1908423"/>
            <a:ext cx="87129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3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989391" y="38112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КОНТАКТЫ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67" y="469476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4172" y="1672592"/>
            <a:ext cx="9073008" cy="5492415"/>
            <a:chOff x="594172" y="1672592"/>
            <a:chExt cx="9073008" cy="549241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94172" y="1672592"/>
              <a:ext cx="9073008" cy="5492415"/>
              <a:chOff x="2263016" y="1603430"/>
              <a:chExt cx="6336704" cy="5155309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2263016" y="1603430"/>
                <a:ext cx="6336704" cy="5155309"/>
                <a:chOff x="2447925" y="1692399"/>
                <a:chExt cx="5886450" cy="4867277"/>
              </a:xfrm>
            </p:grpSpPr>
            <p:pic>
              <p:nvPicPr>
                <p:cNvPr id="21" name="Рисунок 20"/>
                <p:cNvPicPr/>
                <p:nvPr/>
              </p:nvPicPr>
              <p:blipFill rotWithShape="1">
                <a:blip r:embed="rId4" cstate="print"/>
                <a:srcRect l="2885" t="29105" r="1440" b="5390"/>
                <a:stretch/>
              </p:blipFill>
              <p:spPr>
                <a:xfrm>
                  <a:off x="2447925" y="1692399"/>
                  <a:ext cx="5886450" cy="2266951"/>
                </a:xfrm>
                <a:prstGeom prst="rect">
                  <a:avLst/>
                </a:prstGeom>
              </p:spPr>
            </p:pic>
            <p:pic>
              <p:nvPicPr>
                <p:cNvPr id="23" name="Рисунок 22"/>
                <p:cNvPicPr/>
                <p:nvPr/>
              </p:nvPicPr>
              <p:blipFill rotWithShape="1">
                <a:blip r:embed="rId5" cstate="print"/>
                <a:srcRect l="3129" t="20524" r="1350" b="4338"/>
                <a:stretch/>
              </p:blipFill>
              <p:spPr>
                <a:xfrm>
                  <a:off x="2457450" y="3959350"/>
                  <a:ext cx="5876925" cy="2600326"/>
                </a:xfrm>
                <a:prstGeom prst="rect">
                  <a:avLst/>
                </a:prstGeom>
              </p:spPr>
            </p:pic>
          </p:grpSp>
          <p:sp>
            <p:nvSpPr>
              <p:cNvPr id="18" name="Стрелка вверх 17"/>
              <p:cNvSpPr/>
              <p:nvPr/>
            </p:nvSpPr>
            <p:spPr>
              <a:xfrm rot="3045200">
                <a:off x="3070488" y="5830926"/>
                <a:ext cx="169549" cy="233416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Овал 15"/>
            <p:cNvSpPr/>
            <p:nvPr/>
          </p:nvSpPr>
          <p:spPr>
            <a:xfrm>
              <a:off x="1913754" y="6037364"/>
              <a:ext cx="1992786" cy="263547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802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Экран авторизации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22" t="11296" r="13744" b="5717"/>
          <a:stretch/>
        </p:blipFill>
        <p:spPr bwMode="auto">
          <a:xfrm>
            <a:off x="954212" y="1836415"/>
            <a:ext cx="8208912" cy="54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72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КОНТАКТ-ЦЕНТР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34576" y="1839542"/>
            <a:ext cx="8960596" cy="5256584"/>
            <a:chOff x="1479479" y="1692399"/>
            <a:chExt cx="7119991" cy="52565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479479" y="1692399"/>
              <a:ext cx="7119991" cy="5256584"/>
              <a:chOff x="1377413" y="1620391"/>
              <a:chExt cx="6619365" cy="4567506"/>
            </a:xfrm>
          </p:grpSpPr>
          <p:pic>
            <p:nvPicPr>
              <p:cNvPr id="26" name="Рисунок 25"/>
              <p:cNvPicPr/>
              <p:nvPr/>
            </p:nvPicPr>
            <p:blipFill rotWithShape="1">
              <a:blip r:embed="rId4" cstate="print"/>
              <a:srcRect l="12583" t="11323" r="13353" b="4255"/>
              <a:stretch/>
            </p:blipFill>
            <p:spPr>
              <a:xfrm>
                <a:off x="1377413" y="1620391"/>
                <a:ext cx="6619365" cy="3527323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/>
              <p:nvPr/>
            </p:nvPicPr>
            <p:blipFill rotWithShape="1">
              <a:blip r:embed="rId5" cstate="print"/>
              <a:srcRect l="12403" t="77765" r="13178" b="5108"/>
              <a:stretch/>
            </p:blipFill>
            <p:spPr>
              <a:xfrm>
                <a:off x="1377413" y="5147714"/>
                <a:ext cx="6619365" cy="1040183"/>
              </a:xfrm>
              <a:prstGeom prst="rect">
                <a:avLst/>
              </a:prstGeom>
            </p:spPr>
          </p:pic>
        </p:grpSp>
        <p:sp>
          <p:nvSpPr>
            <p:cNvPr id="21" name="Прямоугольник 20"/>
            <p:cNvSpPr/>
            <p:nvPr/>
          </p:nvSpPr>
          <p:spPr>
            <a:xfrm>
              <a:off x="5731026" y="2149852"/>
              <a:ext cx="1271858" cy="391108"/>
            </a:xfrm>
            <a:prstGeom prst="rect">
              <a:avLst/>
            </a:prstGeom>
            <a:solidFill>
              <a:srgbClr val="005AA9"/>
            </a:solidFill>
            <a:ln>
              <a:solidFill>
                <a:srgbClr val="005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32663" y="2237394"/>
              <a:ext cx="1656184" cy="216024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Autofit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ИВАНОВ ИВАН ИВАНОВИЧ</a:t>
              </a:r>
            </a:p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900" b="1" noProof="0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ИНН 111111111111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9" name="Овал 18"/>
          <p:cNvSpPr/>
          <p:nvPr/>
        </p:nvSpPr>
        <p:spPr>
          <a:xfrm>
            <a:off x="1081544" y="6497923"/>
            <a:ext cx="2536964" cy="523068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 rot="3045200" flipH="1">
            <a:off x="951062" y="6777870"/>
            <a:ext cx="260964" cy="301278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2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42605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cap="all" dirty="0" smtClean="0">
                <a:solidFill>
                  <a:srgbClr val="005AA9"/>
                </a:solidFill>
              </a:rPr>
              <a:t>Оставить отзыв</a:t>
            </a:r>
            <a:endParaRPr lang="ru-RU" sz="2800" b="1" cap="all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63898" y="1764407"/>
            <a:ext cx="9203282" cy="5256584"/>
            <a:chOff x="1582222" y="1620391"/>
            <a:chExt cx="7130264" cy="52565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82222" y="1620391"/>
              <a:ext cx="7130264" cy="5256584"/>
              <a:chOff x="1582222" y="1620391"/>
              <a:chExt cx="7130264" cy="5256584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1582222" y="1620391"/>
                <a:ext cx="7130264" cy="5256584"/>
                <a:chOff x="1582222" y="1620391"/>
                <a:chExt cx="7130264" cy="5256584"/>
              </a:xfrm>
            </p:grpSpPr>
            <p:grpSp>
              <p:nvGrpSpPr>
                <p:cNvPr id="19" name="Группа 18"/>
                <p:cNvGrpSpPr/>
                <p:nvPr/>
              </p:nvGrpSpPr>
              <p:grpSpPr>
                <a:xfrm>
                  <a:off x="1582222" y="1620391"/>
                  <a:ext cx="7130264" cy="5256584"/>
                  <a:chOff x="1538628" y="1620391"/>
                  <a:chExt cx="6628916" cy="4567506"/>
                </a:xfrm>
              </p:grpSpPr>
              <p:pic>
                <p:nvPicPr>
                  <p:cNvPr id="24" name="Рисунок 23"/>
                  <p:cNvPicPr/>
                  <p:nvPr/>
                </p:nvPicPr>
                <p:blipFill rotWithShape="1">
                  <a:blip r:embed="rId4" cstate="print"/>
                  <a:srcRect l="14386" t="11323" r="11443" b="4255"/>
                  <a:stretch/>
                </p:blipFill>
                <p:spPr>
                  <a:xfrm>
                    <a:off x="1538628" y="1620391"/>
                    <a:ext cx="6628916" cy="3527323"/>
                  </a:xfrm>
                  <a:prstGeom prst="rect">
                    <a:avLst/>
                  </a:prstGeom>
                </p:spPr>
              </p:pic>
              <p:pic>
                <p:nvPicPr>
                  <p:cNvPr id="26" name="Рисунок 25"/>
                  <p:cNvPicPr/>
                  <p:nvPr/>
                </p:nvPicPr>
                <p:blipFill rotWithShape="1">
                  <a:blip r:embed="rId5" cstate="print"/>
                  <a:srcRect l="14214" t="77765" r="11258" b="5108"/>
                  <a:stretch/>
                </p:blipFill>
                <p:spPr>
                  <a:xfrm>
                    <a:off x="1538628" y="5147714"/>
                    <a:ext cx="6628916" cy="10401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Стрелка вверх 17"/>
                <p:cNvSpPr/>
                <p:nvPr/>
              </p:nvSpPr>
              <p:spPr>
                <a:xfrm rot="3045200">
                  <a:off x="6228429" y="6638134"/>
                  <a:ext cx="169549" cy="233416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5" name="Рисунок 24"/>
              <p:cNvPicPr/>
              <p:nvPr/>
            </p:nvPicPr>
            <p:blipFill rotWithShape="1">
              <a:blip r:embed="rId4" cstate="print"/>
              <a:srcRect l="55346" t="28745" r="23139" b="61068"/>
              <a:stretch/>
            </p:blipFill>
            <p:spPr>
              <a:xfrm>
                <a:off x="5634732" y="2052439"/>
                <a:ext cx="1715335" cy="36005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706204" y="2120015"/>
                <a:ext cx="1643863" cy="224902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ИВАНОВ ИВАН ИВАНОВИЧ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900" b="1" noProof="0" dirty="0" smtClean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ИНН 111111111111</a:t>
                </a:r>
                <a:endPara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21" name="Овал 20"/>
            <p:cNvSpPr/>
            <p:nvPr/>
          </p:nvSpPr>
          <p:spPr>
            <a:xfrm>
              <a:off x="6169187" y="6353907"/>
              <a:ext cx="1423415" cy="434901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9267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4" cstate="print"/>
          <a:srcRect l="2885" t="12867" r="1440" b="5389"/>
          <a:stretch/>
        </p:blipFill>
        <p:spPr>
          <a:xfrm>
            <a:off x="882204" y="1836415"/>
            <a:ext cx="8856984" cy="4896544"/>
          </a:xfrm>
          <a:prstGeom prst="rect">
            <a:avLst/>
          </a:prstGeom>
        </p:spPr>
      </p:pic>
      <p:sp>
        <p:nvSpPr>
          <p:cNvPr id="16" name="Заголовок 9"/>
          <p:cNvSpPr>
            <a:spLocks noGrp="1"/>
          </p:cNvSpPr>
          <p:nvPr>
            <p:ph type="title"/>
          </p:nvPr>
        </p:nvSpPr>
        <p:spPr>
          <a:xfrm>
            <a:off x="738189" y="45953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cap="all" dirty="0" smtClean="0">
                <a:solidFill>
                  <a:srgbClr val="005AA9"/>
                </a:solidFill>
              </a:rPr>
              <a:t>Оставить отзыв</a:t>
            </a:r>
            <a:endParaRPr lang="ru-RU" sz="2800" b="1" cap="all" dirty="0">
              <a:solidFill>
                <a:srgbClr val="005AA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8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Помощь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99191" y="1827764"/>
            <a:ext cx="8862122" cy="5339210"/>
            <a:chOff x="1623316" y="1621955"/>
            <a:chExt cx="7065331" cy="533921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23316" y="1621955"/>
              <a:ext cx="7058347" cy="5339210"/>
              <a:chOff x="1623316" y="1621955"/>
              <a:chExt cx="7058347" cy="533921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1623316" y="1621955"/>
                <a:ext cx="7058347" cy="5339210"/>
                <a:chOff x="1551308" y="1620391"/>
                <a:chExt cx="7058347" cy="5339210"/>
              </a:xfrm>
            </p:grpSpPr>
            <p:grpSp>
              <p:nvGrpSpPr>
                <p:cNvPr id="18" name="Группа 17"/>
                <p:cNvGrpSpPr/>
                <p:nvPr/>
              </p:nvGrpSpPr>
              <p:grpSpPr>
                <a:xfrm>
                  <a:off x="1551308" y="1620391"/>
                  <a:ext cx="7058347" cy="5256584"/>
                  <a:chOff x="1509888" y="1620391"/>
                  <a:chExt cx="6562055" cy="4567506"/>
                </a:xfrm>
              </p:grpSpPr>
              <p:pic>
                <p:nvPicPr>
                  <p:cNvPr id="23" name="Рисунок 22"/>
                  <p:cNvPicPr/>
                  <p:nvPr/>
                </p:nvPicPr>
                <p:blipFill rotWithShape="1">
                  <a:blip r:embed="rId4" cstate="print"/>
                  <a:srcRect l="14065" t="11323" r="12512" b="4255"/>
                  <a:stretch/>
                </p:blipFill>
                <p:spPr>
                  <a:xfrm>
                    <a:off x="1509888" y="1620391"/>
                    <a:ext cx="6562055" cy="3527323"/>
                  </a:xfrm>
                  <a:prstGeom prst="rect">
                    <a:avLst/>
                  </a:prstGeom>
                </p:spPr>
              </p:pic>
              <p:pic>
                <p:nvPicPr>
                  <p:cNvPr id="24" name="Рисунок 23"/>
                  <p:cNvPicPr/>
                  <p:nvPr/>
                </p:nvPicPr>
                <p:blipFill rotWithShape="1">
                  <a:blip r:embed="rId5" cstate="print"/>
                  <a:srcRect l="13892" t="77765" r="12333" b="5108"/>
                  <a:stretch/>
                </p:blipFill>
                <p:spPr>
                  <a:xfrm>
                    <a:off x="1509888" y="5147714"/>
                    <a:ext cx="6562055" cy="10401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7" name="Стрелка вверх 16"/>
                <p:cNvSpPr/>
                <p:nvPr/>
              </p:nvSpPr>
              <p:spPr>
                <a:xfrm rot="3045200">
                  <a:off x="7289193" y="6670109"/>
                  <a:ext cx="313383" cy="265602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6" name="Рисунок 25"/>
              <p:cNvPicPr/>
              <p:nvPr/>
            </p:nvPicPr>
            <p:blipFill rotWithShape="1">
              <a:blip r:embed="rId4" cstate="print"/>
              <a:srcRect l="55346" t="28745" r="23139" b="61068"/>
              <a:stretch/>
            </p:blipFill>
            <p:spPr>
              <a:xfrm>
                <a:off x="5778748" y="2132930"/>
                <a:ext cx="1715335" cy="36005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32433" y="2200506"/>
                <a:ext cx="1643863" cy="224902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ИВАНОВ ИВАН ИВАНОВИЧ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900" b="1" noProof="0" dirty="0" smtClean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ИНН 111111111111</a:t>
                </a:r>
                <a:endPara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9" name="Овал 18"/>
            <p:cNvSpPr/>
            <p:nvPr/>
          </p:nvSpPr>
          <p:spPr>
            <a:xfrm>
              <a:off x="7307638" y="6254570"/>
              <a:ext cx="1381009" cy="558546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7916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Помощь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25438" y="1388530"/>
            <a:ext cx="5897242" cy="5507447"/>
            <a:chOff x="2325438" y="1388530"/>
            <a:chExt cx="5897242" cy="5507447"/>
          </a:xfrm>
        </p:grpSpPr>
        <p:pic>
          <p:nvPicPr>
            <p:cNvPr id="12" name="Рисунок 11"/>
            <p:cNvPicPr/>
            <p:nvPr/>
          </p:nvPicPr>
          <p:blipFill rotWithShape="1">
            <a:blip r:embed="rId4" cstate="print"/>
            <a:srcRect l="3195" t="29105" r="1285" b="5115"/>
            <a:stretch/>
          </p:blipFill>
          <p:spPr>
            <a:xfrm>
              <a:off x="2336230" y="1388530"/>
              <a:ext cx="5876925" cy="2276476"/>
            </a:xfrm>
            <a:prstGeom prst="rect">
              <a:avLst/>
            </a:prstGeom>
          </p:spPr>
        </p:pic>
        <p:pic>
          <p:nvPicPr>
            <p:cNvPr id="14" name="Рисунок 13"/>
            <p:cNvPicPr/>
            <p:nvPr/>
          </p:nvPicPr>
          <p:blipFill rotWithShape="1">
            <a:blip r:embed="rId5" cstate="print"/>
            <a:srcRect l="3562" t="12485" r="1692" b="62171"/>
            <a:stretch/>
          </p:blipFill>
          <p:spPr>
            <a:xfrm>
              <a:off x="2336229" y="3665006"/>
              <a:ext cx="5876925" cy="877094"/>
            </a:xfrm>
            <a:prstGeom prst="rect">
              <a:avLst/>
            </a:prstGeom>
          </p:spPr>
        </p:pic>
        <p:pic>
          <p:nvPicPr>
            <p:cNvPr id="16" name="Рисунок 15"/>
            <p:cNvPicPr/>
            <p:nvPr/>
          </p:nvPicPr>
          <p:blipFill rotWithShape="1">
            <a:blip r:embed="rId6" cstate="print"/>
            <a:srcRect l="3114" t="11809" r="1210" b="63394"/>
            <a:stretch/>
          </p:blipFill>
          <p:spPr>
            <a:xfrm>
              <a:off x="2336230" y="4549665"/>
              <a:ext cx="5886450" cy="858155"/>
            </a:xfrm>
            <a:prstGeom prst="rect">
              <a:avLst/>
            </a:prstGeom>
          </p:spPr>
        </p:pic>
        <p:pic>
          <p:nvPicPr>
            <p:cNvPr id="17" name="Рисунок 16"/>
            <p:cNvPicPr/>
            <p:nvPr/>
          </p:nvPicPr>
          <p:blipFill rotWithShape="1">
            <a:blip r:embed="rId6" cstate="print"/>
            <a:srcRect l="2678" t="77087" b="8601"/>
            <a:stretch/>
          </p:blipFill>
          <p:spPr>
            <a:xfrm>
              <a:off x="2325438" y="5407820"/>
              <a:ext cx="5887716" cy="495300"/>
            </a:xfrm>
            <a:prstGeom prst="rect">
              <a:avLst/>
            </a:prstGeom>
          </p:spPr>
        </p:pic>
        <p:pic>
          <p:nvPicPr>
            <p:cNvPr id="19" name="Рисунок 18"/>
            <p:cNvPicPr/>
            <p:nvPr/>
          </p:nvPicPr>
          <p:blipFill rotWithShape="1">
            <a:blip r:embed="rId7" cstate="print"/>
            <a:srcRect l="3039" t="15069" r="1130" b="56242"/>
            <a:stretch/>
          </p:blipFill>
          <p:spPr>
            <a:xfrm>
              <a:off x="2325438" y="5903120"/>
              <a:ext cx="5887716" cy="99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663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Помощь </a:t>
            </a:r>
            <a:br>
              <a:rPr lang="ru-RU" sz="2800" b="1" dirty="0" smtClean="0">
                <a:solidFill>
                  <a:srgbClr val="005AA9"/>
                </a:solidFill>
              </a:rPr>
            </a:br>
            <a:r>
              <a:rPr lang="ru-RU" sz="1600" b="1" dirty="0" smtClean="0">
                <a:solidFill>
                  <a:srgbClr val="005AA9"/>
                </a:solidFill>
              </a:rPr>
              <a:t>(</a:t>
            </a:r>
            <a:r>
              <a:rPr lang="ru-RU" sz="1400" b="1" dirty="0" smtClean="0">
                <a:solidFill>
                  <a:srgbClr val="005AA9"/>
                </a:solidFill>
              </a:rPr>
              <a:t>продолжение страницы</a:t>
            </a:r>
            <a:r>
              <a:rPr lang="ru-RU" sz="1600" b="1" dirty="0" smtClean="0">
                <a:solidFill>
                  <a:srgbClr val="005AA9"/>
                </a:solidFill>
              </a:rPr>
              <a:t>)</a:t>
            </a:r>
            <a:endParaRPr lang="ru-RU" sz="16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46884" y="1404368"/>
            <a:ext cx="5923781" cy="6000237"/>
            <a:chOff x="2446884" y="1404368"/>
            <a:chExt cx="5923781" cy="6000237"/>
          </a:xfrm>
        </p:grpSpPr>
        <p:pic>
          <p:nvPicPr>
            <p:cNvPr id="18" name="Рисунок 17"/>
            <p:cNvPicPr/>
            <p:nvPr/>
          </p:nvPicPr>
          <p:blipFill rotWithShape="1">
            <a:blip r:embed="rId4" cstate="print"/>
            <a:srcRect l="3039" t="10390" r="1284" b="65114"/>
            <a:stretch/>
          </p:blipFill>
          <p:spPr>
            <a:xfrm>
              <a:off x="2457451" y="1404368"/>
              <a:ext cx="5886450" cy="847725"/>
            </a:xfrm>
            <a:prstGeom prst="rect">
              <a:avLst/>
            </a:prstGeom>
          </p:spPr>
        </p:pic>
        <p:pic>
          <p:nvPicPr>
            <p:cNvPr id="21" name="Рисунок 20"/>
            <p:cNvPicPr/>
            <p:nvPr/>
          </p:nvPicPr>
          <p:blipFill rotWithShape="1">
            <a:blip r:embed="rId5" cstate="print"/>
            <a:srcRect l="3039" t="16445" r="1284" b="48689"/>
            <a:stretch/>
          </p:blipFill>
          <p:spPr>
            <a:xfrm>
              <a:off x="2457451" y="2267972"/>
              <a:ext cx="5886450" cy="1206625"/>
            </a:xfrm>
            <a:prstGeom prst="rect">
              <a:avLst/>
            </a:prstGeom>
          </p:spPr>
        </p:pic>
        <p:pic>
          <p:nvPicPr>
            <p:cNvPr id="23" name="Рисунок 22"/>
            <p:cNvPicPr/>
            <p:nvPr/>
          </p:nvPicPr>
          <p:blipFill rotWithShape="1">
            <a:blip r:embed="rId6" cstate="print"/>
            <a:srcRect l="3039" t="13692" r="1284" b="39519"/>
            <a:stretch/>
          </p:blipFill>
          <p:spPr>
            <a:xfrm>
              <a:off x="2484215" y="3476085"/>
              <a:ext cx="5886450" cy="1619251"/>
            </a:xfrm>
            <a:prstGeom prst="rect">
              <a:avLst/>
            </a:prstGeom>
          </p:spPr>
        </p:pic>
        <p:pic>
          <p:nvPicPr>
            <p:cNvPr id="24" name="Рисунок 23"/>
            <p:cNvPicPr/>
            <p:nvPr/>
          </p:nvPicPr>
          <p:blipFill rotWithShape="1">
            <a:blip r:embed="rId7" cstate="print"/>
            <a:srcRect l="3039" t="12592" r="1284" b="62484"/>
            <a:stretch/>
          </p:blipFill>
          <p:spPr>
            <a:xfrm>
              <a:off x="2457451" y="5095336"/>
              <a:ext cx="5886450" cy="862559"/>
            </a:xfrm>
            <a:prstGeom prst="rect">
              <a:avLst/>
            </a:prstGeom>
          </p:spPr>
        </p:pic>
        <p:pic>
          <p:nvPicPr>
            <p:cNvPr id="25" name="Рисунок 24"/>
            <p:cNvPicPr/>
            <p:nvPr/>
          </p:nvPicPr>
          <p:blipFill rotWithShape="1">
            <a:blip r:embed="rId8" cstate="print"/>
            <a:srcRect l="2790" t="16646" b="69383"/>
            <a:stretch/>
          </p:blipFill>
          <p:spPr>
            <a:xfrm>
              <a:off x="2457451" y="5957895"/>
              <a:ext cx="5886450" cy="483518"/>
            </a:xfrm>
            <a:prstGeom prst="rect">
              <a:avLst/>
            </a:prstGeom>
          </p:spPr>
        </p:pic>
        <p:pic>
          <p:nvPicPr>
            <p:cNvPr id="26" name="Рисунок 25"/>
            <p:cNvPicPr/>
            <p:nvPr/>
          </p:nvPicPr>
          <p:blipFill rotWithShape="1">
            <a:blip r:embed="rId9" cstate="print"/>
            <a:srcRect l="3039" t="19473" r="1284" b="62484"/>
            <a:stretch/>
          </p:blipFill>
          <p:spPr>
            <a:xfrm>
              <a:off x="2446884" y="6441413"/>
              <a:ext cx="5886450" cy="624433"/>
            </a:xfrm>
            <a:prstGeom prst="rect">
              <a:avLst/>
            </a:prstGeom>
          </p:spPr>
        </p:pic>
        <p:pic>
          <p:nvPicPr>
            <p:cNvPr id="27" name="Рисунок 26"/>
            <p:cNvPicPr/>
            <p:nvPr/>
          </p:nvPicPr>
          <p:blipFill rotWithShape="1">
            <a:blip r:embed="rId10" cstate="print"/>
            <a:srcRect l="2868" t="85372" r="850" b="4839"/>
            <a:stretch/>
          </p:blipFill>
          <p:spPr>
            <a:xfrm>
              <a:off x="2457277" y="7065846"/>
              <a:ext cx="5876057" cy="338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134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Помощь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82204" y="1836415"/>
            <a:ext cx="8784976" cy="4610075"/>
            <a:chOff x="882204" y="1836415"/>
            <a:chExt cx="8784976" cy="461007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882204" y="1836415"/>
              <a:ext cx="8784976" cy="4610075"/>
              <a:chOff x="1026220" y="1764407"/>
              <a:chExt cx="8640960" cy="4392487"/>
            </a:xfrm>
          </p:grpSpPr>
          <p:pic>
            <p:nvPicPr>
              <p:cNvPr id="19" name="Рисунок 18"/>
              <p:cNvPicPr/>
              <p:nvPr/>
            </p:nvPicPr>
            <p:blipFill rotWithShape="1">
              <a:blip r:embed="rId4" cstate="print"/>
              <a:srcRect l="3039" t="29931" b="5390"/>
              <a:stretch/>
            </p:blipFill>
            <p:spPr>
              <a:xfrm>
                <a:off x="1026220" y="1764407"/>
                <a:ext cx="8640960" cy="4392487"/>
              </a:xfrm>
              <a:prstGeom prst="rect">
                <a:avLst/>
              </a:prstGeom>
            </p:spPr>
          </p:pic>
          <p:sp>
            <p:nvSpPr>
              <p:cNvPr id="28" name="Стрелка вверх 27"/>
              <p:cNvSpPr/>
              <p:nvPr/>
            </p:nvSpPr>
            <p:spPr>
              <a:xfrm rot="3045200">
                <a:off x="6630077" y="3407368"/>
                <a:ext cx="169549" cy="233416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6517466" y="3150560"/>
              <a:ext cx="2069593" cy="676663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819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</a:rPr>
              <a:t>Помощь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469104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875394" y="1315616"/>
            <a:ext cx="5404075" cy="6098001"/>
            <a:chOff x="2875394" y="1315616"/>
            <a:chExt cx="5404075" cy="6098001"/>
          </a:xfrm>
        </p:grpSpPr>
        <p:pic>
          <p:nvPicPr>
            <p:cNvPr id="14" name="Рисунок 13"/>
            <p:cNvPicPr/>
            <p:nvPr/>
          </p:nvPicPr>
          <p:blipFill rotWithShape="1">
            <a:blip r:embed="rId4" cstate="print"/>
            <a:srcRect l="3504" t="10940" r="1130" b="19030"/>
            <a:stretch/>
          </p:blipFill>
          <p:spPr>
            <a:xfrm>
              <a:off x="2875394" y="1315616"/>
              <a:ext cx="5404073" cy="2032967"/>
            </a:xfrm>
            <a:prstGeom prst="rect">
              <a:avLst/>
            </a:prstGeom>
          </p:spPr>
        </p:pic>
        <p:pic>
          <p:nvPicPr>
            <p:cNvPr id="16" name="Рисунок 15"/>
            <p:cNvPicPr/>
            <p:nvPr/>
          </p:nvPicPr>
          <p:blipFill rotWithShape="1">
            <a:blip r:embed="rId5" cstate="print"/>
            <a:srcRect l="2709" t="36917" r="1305" b="4613"/>
            <a:stretch/>
          </p:blipFill>
          <p:spPr>
            <a:xfrm>
              <a:off x="2875396" y="3368407"/>
              <a:ext cx="5404073" cy="1763680"/>
            </a:xfrm>
            <a:prstGeom prst="rect">
              <a:avLst/>
            </a:prstGeom>
          </p:spPr>
        </p:pic>
        <p:pic>
          <p:nvPicPr>
            <p:cNvPr id="17" name="Рисунок 16"/>
            <p:cNvPicPr/>
            <p:nvPr/>
          </p:nvPicPr>
          <p:blipFill rotWithShape="1">
            <a:blip r:embed="rId6" cstate="print"/>
            <a:srcRect l="3505" t="15931" r="1201" b="4802"/>
            <a:stretch/>
          </p:blipFill>
          <p:spPr>
            <a:xfrm>
              <a:off x="2875396" y="5132087"/>
              <a:ext cx="5404073" cy="2281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392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810196" y="463772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algn="ctr"/>
            <a:r>
              <a:rPr lang="ru-RU" sz="2800" cap="small" dirty="0"/>
              <a:t>Кнопка выхода из Системы</a:t>
            </a: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94572" y="3348583"/>
            <a:ext cx="360040" cy="7200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4572" y="3384587"/>
            <a:ext cx="288032" cy="1800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22163" y="1908423"/>
            <a:ext cx="8928993" cy="5328592"/>
            <a:chOff x="6533488" y="1836415"/>
            <a:chExt cx="2485620" cy="2047217"/>
          </a:xfrm>
        </p:grpSpPr>
        <p:pic>
          <p:nvPicPr>
            <p:cNvPr id="17" name="Рисунок 16"/>
            <p:cNvPicPr/>
            <p:nvPr/>
          </p:nvPicPr>
          <p:blipFill rotWithShape="1">
            <a:blip r:embed="rId4" cstate="print"/>
            <a:srcRect l="69949" t="10940" r="1286" b="54585"/>
            <a:stretch/>
          </p:blipFill>
          <p:spPr>
            <a:xfrm>
              <a:off x="6533488" y="1836415"/>
              <a:ext cx="2485620" cy="2047217"/>
            </a:xfrm>
            <a:prstGeom prst="rect">
              <a:avLst/>
            </a:prstGeom>
          </p:spPr>
        </p:pic>
        <p:sp>
          <p:nvSpPr>
            <p:cNvPr id="21" name="Стрелка вверх 20"/>
            <p:cNvSpPr/>
            <p:nvPr/>
          </p:nvSpPr>
          <p:spPr>
            <a:xfrm rot="3045200">
              <a:off x="7638152" y="2677689"/>
              <a:ext cx="177948" cy="237306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Овал 18"/>
          <p:cNvSpPr/>
          <p:nvPr/>
        </p:nvSpPr>
        <p:spPr>
          <a:xfrm>
            <a:off x="4959531" y="3701067"/>
            <a:ext cx="819217" cy="70589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8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>
                <a:solidFill>
                  <a:srgbClr val="005AA9"/>
                </a:solidFill>
                <a:latin typeface="+mj-lt"/>
              </a:rPr>
              <a:t>М</a:t>
            </a: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обильное приложение «Налоги ФЛ»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pic>
        <p:nvPicPr>
          <p:cNvPr id="1026" name="Picture 2" descr="C:\Users\Интернет\Desktop\ФОТО_МП_Налоги_ФЛ\Screenshot_20180917-193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524" y="1479948"/>
            <a:ext cx="2484488" cy="49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94172" y="2196455"/>
            <a:ext cx="2157447" cy="4994357"/>
            <a:chOff x="882204" y="1508076"/>
            <a:chExt cx="2589495" cy="5466712"/>
          </a:xfrm>
        </p:grpSpPr>
        <p:pic>
          <p:nvPicPr>
            <p:cNvPr id="11" name="Picture 2" descr="E:\скрины\Screenshot_20180917-09045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04" y="1508076"/>
              <a:ext cx="2589495" cy="546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56871" y="3299253"/>
              <a:ext cx="1440159" cy="144016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rmAutofit fontScale="25000" lnSpcReduction="20000"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860311111111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4882" y="3866502"/>
              <a:ext cx="1332148" cy="253592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rmAutofit fontScale="25000" lnSpcReduction="20000"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**********</a:t>
              </a:r>
            </a:p>
          </p:txBody>
        </p:sp>
      </p:grpSp>
      <p:pic>
        <p:nvPicPr>
          <p:cNvPr id="14" name="Picture 2" descr="E:\скрины\Screenshot_20180917-104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5469" y="2412478"/>
            <a:ext cx="2243785" cy="47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верх 6"/>
          <p:cNvSpPr/>
          <p:nvPr/>
        </p:nvSpPr>
        <p:spPr>
          <a:xfrm rot="5400000">
            <a:off x="6419540" y="3838944"/>
            <a:ext cx="432048" cy="1219808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6200000">
            <a:off x="3145499" y="3354532"/>
            <a:ext cx="432048" cy="1219808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96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612279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>
                <a:solidFill>
                  <a:srgbClr val="005AA9"/>
                </a:solidFill>
                <a:latin typeface="+mj-lt"/>
              </a:rPr>
              <a:t>Авторизация </a:t>
            </a: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в Личном кабинете возможна:</a:t>
            </a:r>
            <a:br>
              <a:rPr lang="ru-RU" sz="2800" b="1" dirty="0" smtClean="0">
                <a:solidFill>
                  <a:srgbClr val="005AA9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5AA9"/>
                </a:solidFill>
                <a:latin typeface="+mj-lt"/>
              </a:rPr>
              <a:t>1. С </a:t>
            </a: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помощью логина и пароля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54212" y="1980431"/>
            <a:ext cx="8640960" cy="5184576"/>
            <a:chOff x="3256908" y="3595956"/>
            <a:chExt cx="3821986" cy="3010328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256908" y="3595956"/>
              <a:ext cx="3821986" cy="3010328"/>
              <a:chOff x="3256909" y="3214622"/>
              <a:chExt cx="3821986" cy="3010328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3256909" y="3214622"/>
                <a:ext cx="3821986" cy="3010328"/>
                <a:chOff x="3256909" y="3214622"/>
                <a:chExt cx="3821986" cy="3010328"/>
              </a:xfrm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3256909" y="3214622"/>
                  <a:ext cx="3821986" cy="3010328"/>
                  <a:chOff x="3256909" y="3214622"/>
                  <a:chExt cx="3821986" cy="3010328"/>
                </a:xfrm>
              </p:grpSpPr>
              <p:pic>
                <p:nvPicPr>
                  <p:cNvPr id="1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30943" t="39385" r="29322" b="7575"/>
                  <a:stretch/>
                </p:blipFill>
                <p:spPr bwMode="auto">
                  <a:xfrm>
                    <a:off x="3256909" y="3214622"/>
                    <a:ext cx="3821986" cy="3010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3762524" y="4140671"/>
                    <a:ext cx="2592288" cy="216024"/>
                  </a:xfrm>
                  <a:prstGeom prst="rect">
                    <a:avLst/>
                  </a:prstGeom>
                </p:spPr>
                <p:txBody>
                  <a:bodyPr vert="horz" wrap="square" lIns="104306" tIns="52153" rIns="104306" bIns="52153" rtlCol="0" anchor="ctr">
                    <a:normAutofit fontScale="40000" lnSpcReduction="20000"/>
                  </a:bodyPr>
                  <a:lstStyle/>
                  <a:p>
                    <a:pPr marL="0" marR="0" indent="0" algn="l" defTabSz="1043056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+mj-ea"/>
                        <a:cs typeface="+mj-cs"/>
                      </a:rPr>
                      <a:t>111111111111</a:t>
                    </a:r>
                  </a:p>
                </p:txBody>
              </p:sp>
            </p:grpSp>
            <p:sp>
              <p:nvSpPr>
                <p:cNvPr id="16" name="Стрелка вверх 15"/>
                <p:cNvSpPr/>
                <p:nvPr/>
              </p:nvSpPr>
              <p:spPr>
                <a:xfrm rot="17953083">
                  <a:off x="4637631" y="5359048"/>
                  <a:ext cx="194001" cy="353288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834532" y="4808698"/>
                <a:ext cx="1728192" cy="216024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rmAutofit fontScale="40000" lnSpcReduction="20000"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48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***********</a:t>
                </a:r>
              </a:p>
            </p:txBody>
          </p:sp>
        </p:grpSp>
        <p:sp>
          <p:nvSpPr>
            <p:cNvPr id="5" name="Овал 4"/>
            <p:cNvSpPr/>
            <p:nvPr/>
          </p:nvSpPr>
          <p:spPr>
            <a:xfrm>
              <a:off x="3402484" y="5508823"/>
              <a:ext cx="1872209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43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>
                <a:solidFill>
                  <a:srgbClr val="005AA9"/>
                </a:solidFill>
                <a:latin typeface="+mj-lt"/>
              </a:rPr>
              <a:t>М</a:t>
            </a: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обильное приложение «Налоги ФЛ»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82012" y="1479948"/>
            <a:ext cx="3165000" cy="4968975"/>
            <a:chOff x="3082012" y="1479948"/>
            <a:chExt cx="3165000" cy="496897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762524" y="1479948"/>
              <a:ext cx="2484488" cy="4968975"/>
              <a:chOff x="4104456" y="1836415"/>
              <a:chExt cx="2484488" cy="4968975"/>
            </a:xfrm>
          </p:grpSpPr>
          <p:pic>
            <p:nvPicPr>
              <p:cNvPr id="1026" name="Picture 2" descr="C:\Users\Интернет\Desktop\ФОТО_МП_Налоги_ФЛ\Screenshot_20180917-193239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4456" y="1836415"/>
                <a:ext cx="2484488" cy="4968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Овал 2"/>
              <p:cNvSpPr/>
              <p:nvPr/>
            </p:nvSpPr>
            <p:spPr>
              <a:xfrm>
                <a:off x="4104456" y="4500711"/>
                <a:ext cx="1242244" cy="762695"/>
              </a:xfrm>
              <a:prstGeom prst="ellipse">
                <a:avLst/>
              </a:pr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Стрелка вверх 6"/>
            <p:cNvSpPr/>
            <p:nvPr/>
          </p:nvSpPr>
          <p:spPr>
            <a:xfrm rot="4149778">
              <a:off x="3323386" y="4184527"/>
              <a:ext cx="381348" cy="864096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26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Войти по отпечатку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99492" y="1764407"/>
            <a:ext cx="2959376" cy="5412697"/>
            <a:chOff x="3899492" y="1764407"/>
            <a:chExt cx="2959376" cy="541269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899492" y="1764407"/>
              <a:ext cx="2854388" cy="5412697"/>
              <a:chOff x="3899492" y="1764407"/>
              <a:chExt cx="2854388" cy="5412697"/>
            </a:xfrm>
          </p:grpSpPr>
          <p:pic>
            <p:nvPicPr>
              <p:cNvPr id="2050" name="Picture 2" descr="C:\Users\Интернет\Desktop\ФОТО_МП_Налоги_ФЛ\Screenshot_20180917-19415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7531" y="1764407"/>
                <a:ext cx="2706349" cy="5412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Стрелка вверх 1"/>
              <p:cNvSpPr/>
              <p:nvPr/>
            </p:nvSpPr>
            <p:spPr>
              <a:xfrm rot="2876561">
                <a:off x="3935496" y="5427153"/>
                <a:ext cx="360040" cy="43204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Овал 7"/>
            <p:cNvSpPr/>
            <p:nvPr/>
          </p:nvSpPr>
          <p:spPr>
            <a:xfrm>
              <a:off x="3978548" y="5148783"/>
              <a:ext cx="2880320" cy="676663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25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Войти с ИНН и паролем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99492" y="1900585"/>
            <a:ext cx="2959376" cy="5346700"/>
            <a:chOff x="3899492" y="1900585"/>
            <a:chExt cx="2959376" cy="53467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899492" y="1900585"/>
              <a:ext cx="2783883" cy="5346700"/>
              <a:chOff x="3899492" y="1900585"/>
              <a:chExt cx="2783883" cy="5346700"/>
            </a:xfrm>
          </p:grpSpPr>
          <p:pic>
            <p:nvPicPr>
              <p:cNvPr id="3074" name="Picture 2" descr="C:\Users\Интернет\Desktop\ФОТО_МП_Налоги_ФЛ\Screenshot_20180917-200049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0025" y="1900585"/>
                <a:ext cx="2673350" cy="5346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Стрелка вверх 6"/>
              <p:cNvSpPr/>
              <p:nvPr/>
            </p:nvSpPr>
            <p:spPr>
              <a:xfrm rot="2876561">
                <a:off x="3935496" y="5427153"/>
                <a:ext cx="360040" cy="43204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Овал 7"/>
            <p:cNvSpPr/>
            <p:nvPr/>
          </p:nvSpPr>
          <p:spPr>
            <a:xfrm>
              <a:off x="3906540" y="5241278"/>
              <a:ext cx="2952328" cy="676663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56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Использовать вход по отпечатку пальца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14446" y="1860460"/>
            <a:ext cx="2664508" cy="5329015"/>
            <a:chOff x="4014446" y="1860460"/>
            <a:chExt cx="2664508" cy="532901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014446" y="1860460"/>
              <a:ext cx="2664508" cy="5329015"/>
              <a:chOff x="4014446" y="1860460"/>
              <a:chExt cx="2664508" cy="5329015"/>
            </a:xfrm>
          </p:grpSpPr>
          <p:pic>
            <p:nvPicPr>
              <p:cNvPr id="4098" name="Picture 2" descr="C:\Users\Интернет\Desktop\ФОТО_МП_Налоги_ФЛ\Screenshot_20180917-200125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4446" y="1860460"/>
                <a:ext cx="2664508" cy="5329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Стрелка вверх 6"/>
              <p:cNvSpPr/>
              <p:nvPr/>
            </p:nvSpPr>
            <p:spPr>
              <a:xfrm rot="2876561">
                <a:off x="5166680" y="4818469"/>
                <a:ext cx="360040" cy="43204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4122564" y="3204568"/>
                <a:ext cx="1872208" cy="5760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5166680" y="4644727"/>
              <a:ext cx="1332148" cy="389766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918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8189" y="684286"/>
            <a:ext cx="9361039" cy="792089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Личный кабинет налогоплательщика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2644" y="2956395"/>
            <a:ext cx="648830" cy="144016"/>
          </a:xfrm>
          <a:prstGeom prst="rect">
            <a:avLst/>
          </a:pr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184828" y="1620391"/>
            <a:ext cx="2613291" cy="5508824"/>
            <a:chOff x="4245577" y="1764407"/>
            <a:chExt cx="2745880" cy="579685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245577" y="1764407"/>
              <a:ext cx="2745880" cy="5796856"/>
              <a:chOff x="4245577" y="1764407"/>
              <a:chExt cx="2745880" cy="5796856"/>
            </a:xfrm>
          </p:grpSpPr>
          <p:pic>
            <p:nvPicPr>
              <p:cNvPr id="11" name="Picture 2" descr="E:\скрины\Screenshot_20180917-1028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577" y="1764407"/>
                <a:ext cx="2745880" cy="5796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4842644" y="3000200"/>
                <a:ext cx="623754" cy="72008"/>
              </a:xfrm>
              <a:prstGeom prst="rect">
                <a:avLst/>
              </a:prstGeom>
              <a:solidFill>
                <a:srgbClr val="002570"/>
              </a:solidFill>
              <a:ln>
                <a:solidFill>
                  <a:srgbClr val="0025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701741" y="2982684"/>
              <a:ext cx="916776" cy="117727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Autofit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ИВАНОВА</a:t>
              </a:r>
            </a:p>
          </p:txBody>
        </p:sp>
      </p:grpSp>
      <p:pic>
        <p:nvPicPr>
          <p:cNvPr id="12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20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E20E89E6-FE54-4E13-859C-1FA908D70D39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810196" y="540271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71042" y="3066103"/>
            <a:ext cx="7390291" cy="848344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ru-RU" sz="4800" b="1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Благодарим </a:t>
            </a:r>
            <a:r>
              <a:rPr lang="ru-RU" sz="48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за внимание!</a:t>
            </a:r>
          </a:p>
        </p:txBody>
      </p:sp>
      <p:pic>
        <p:nvPicPr>
          <p:cNvPr id="5" name="Объект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65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2000169" y="612279"/>
            <a:ext cx="809905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2. С </a:t>
            </a:r>
            <a:r>
              <a:rPr lang="ru-RU" sz="2800" b="1" dirty="0">
                <a:solidFill>
                  <a:srgbClr val="005AA9"/>
                </a:solidFill>
                <a:latin typeface="+mj-lt"/>
              </a:rPr>
              <a:t>помощью учетной записи Единой системы идентификации и аутентификации (ЕСИА) </a:t>
            </a: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2164" y="2052439"/>
            <a:ext cx="9001000" cy="5043687"/>
            <a:chOff x="3256908" y="3585682"/>
            <a:chExt cx="3821986" cy="29897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56908" y="3585682"/>
              <a:ext cx="3821986" cy="2989780"/>
              <a:chOff x="3256909" y="3225642"/>
              <a:chExt cx="3821986" cy="2989780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943" t="39580" r="29322" b="7741"/>
              <a:stretch/>
            </p:blipFill>
            <p:spPr bwMode="auto">
              <a:xfrm>
                <a:off x="3256909" y="3225642"/>
                <a:ext cx="3821986" cy="298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Стрелка вверх 15"/>
              <p:cNvSpPr/>
              <p:nvPr/>
            </p:nvSpPr>
            <p:spPr>
              <a:xfrm rot="17953083">
                <a:off x="6646344" y="5369854"/>
                <a:ext cx="194001" cy="35328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Овал 9"/>
            <p:cNvSpPr/>
            <p:nvPr/>
          </p:nvSpPr>
          <p:spPr>
            <a:xfrm>
              <a:off x="5136776" y="5654510"/>
              <a:ext cx="1606567" cy="42291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25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1818309" y="396256"/>
            <a:ext cx="8280920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>
                <a:solidFill>
                  <a:srgbClr val="005AA9"/>
                </a:solidFill>
              </a:rPr>
              <a:t>Авторизация в </a:t>
            </a:r>
            <a:r>
              <a:rPr lang="ru-RU" sz="2800" b="1" dirty="0" smtClean="0">
                <a:solidFill>
                  <a:srgbClr val="005AA9"/>
                </a:solidFill>
              </a:rPr>
              <a:t>Личном кабинете  с помощью ЕСИА 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90316" y="1836416"/>
            <a:ext cx="6485878" cy="5259710"/>
            <a:chOff x="3762525" y="1836416"/>
            <a:chExt cx="2831533" cy="45232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762525" y="1836416"/>
              <a:ext cx="2831533" cy="4523287"/>
              <a:chOff x="3762525" y="1836416"/>
              <a:chExt cx="2831533" cy="4523287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3762525" y="1836416"/>
                <a:ext cx="2831533" cy="4523287"/>
                <a:chOff x="3842527" y="1836416"/>
                <a:chExt cx="2831533" cy="4523287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7526" t="10934" r="36619" b="15638"/>
                <a:stretch/>
              </p:blipFill>
              <p:spPr bwMode="auto">
                <a:xfrm>
                  <a:off x="3842527" y="1836416"/>
                  <a:ext cx="2831533" cy="4523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4986660" y="3636615"/>
                  <a:ext cx="1008112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4986660" y="3636615"/>
                <a:ext cx="1152128" cy="144016"/>
              </a:xfrm>
              <a:prstGeom prst="rect">
                <a:avLst/>
              </a:prstGeom>
            </p:spPr>
            <p:txBody>
              <a:bodyPr vert="horz" wrap="square" lIns="104306" tIns="52153" rIns="104306" bIns="52153" rtlCol="0" anchor="ctr">
                <a:noAutofit/>
              </a:bodyPr>
              <a:lstStyle/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9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+7 (900)000-00-00</a:t>
                </a:r>
              </a:p>
            </p:txBody>
          </p:sp>
          <p:sp>
            <p:nvSpPr>
              <p:cNvPr id="17" name="Стрелка вверх 16"/>
              <p:cNvSpPr/>
              <p:nvPr/>
            </p:nvSpPr>
            <p:spPr>
              <a:xfrm rot="17953083">
                <a:off x="5840269" y="5028084"/>
                <a:ext cx="194001" cy="35328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4122564" y="4788742"/>
              <a:ext cx="2160240" cy="5868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Объект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53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2000169" y="612279"/>
            <a:ext cx="809905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2. С </a:t>
            </a:r>
            <a:r>
              <a:rPr lang="ru-RU" sz="2800" b="1" dirty="0">
                <a:solidFill>
                  <a:srgbClr val="005AA9"/>
                </a:solidFill>
                <a:latin typeface="+mj-lt"/>
              </a:rPr>
              <a:t>помощью учетной записи Единой системы идентификации и аутентификации (ЕСИА) </a:t>
            </a: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2164" y="2052439"/>
            <a:ext cx="9001000" cy="5043687"/>
            <a:chOff x="3256908" y="3585682"/>
            <a:chExt cx="3821986" cy="29897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56908" y="3585682"/>
              <a:ext cx="3821986" cy="2989780"/>
              <a:chOff x="3256909" y="3225642"/>
              <a:chExt cx="3821986" cy="2989780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943" t="39580" r="29322" b="7741"/>
              <a:stretch/>
            </p:blipFill>
            <p:spPr bwMode="auto">
              <a:xfrm>
                <a:off x="3256909" y="3225642"/>
                <a:ext cx="3821986" cy="298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Стрелка вверх 15"/>
              <p:cNvSpPr/>
              <p:nvPr/>
            </p:nvSpPr>
            <p:spPr>
              <a:xfrm rot="17953083">
                <a:off x="6557801" y="5236644"/>
                <a:ext cx="194001" cy="353288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Овал 9"/>
            <p:cNvSpPr/>
            <p:nvPr/>
          </p:nvSpPr>
          <p:spPr>
            <a:xfrm>
              <a:off x="5160123" y="5506492"/>
              <a:ext cx="1494678" cy="26683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Объект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6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738189" y="396256"/>
            <a:ext cx="9361039" cy="1080120"/>
          </a:xfrm>
        </p:spPr>
        <p:txBody>
          <a:bodyPr vert="horz" lIns="104306" tIns="52153" rIns="104306" bIns="52153" rtlCol="0" anchor="ctr">
            <a:noAutofit/>
          </a:bodyPr>
          <a:lstStyle/>
          <a:p>
            <a:pPr marL="0" lvl="3" indent="360363" algn="ctr">
              <a:lnSpc>
                <a:spcPct val="124000"/>
              </a:lnSpc>
            </a:pPr>
            <a:r>
              <a:rPr lang="ru-RU" sz="2800" b="1" dirty="0">
                <a:solidFill>
                  <a:srgbClr val="005AA9"/>
                </a:solidFill>
                <a:latin typeface="+mj-lt"/>
              </a:rPr>
              <a:t>Главная страница </a:t>
            </a:r>
            <a:r>
              <a:rPr lang="ru-RU" sz="2800" b="1" dirty="0" smtClean="0">
                <a:solidFill>
                  <a:srgbClr val="005AA9"/>
                </a:solidFill>
                <a:latin typeface="+mj-lt"/>
              </a:rPr>
              <a:t>Личного кабинета</a:t>
            </a:r>
            <a:endParaRPr lang="ru-RU" sz="2800" b="1" dirty="0">
              <a:solidFill>
                <a:srgbClr val="005AA9"/>
              </a:solidFill>
              <a:latin typeface="+mj-lt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38189" y="1404368"/>
            <a:ext cx="9073008" cy="5691758"/>
          </a:xfrm>
          <a:prstGeom prst="rect">
            <a:avLst/>
          </a:prstGeom>
        </p:spPr>
        <p:txBody>
          <a:bodyPr vert="horz" lIns="104306" tIns="52153" rIns="104306" bIns="52153" rtlCol="0" anchor="t">
            <a:norm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+mj-lt"/>
              <a:buNone/>
              <a:defRPr sz="23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52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04305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564584" indent="0" algn="just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86112" indent="0" algn="l" defTabSz="1043056" rtl="0" eaLnBrk="1" latinLnBrk="0" hangingPunct="1">
              <a:lnSpc>
                <a:spcPts val="1800"/>
              </a:lnSpc>
              <a:spcBef>
                <a:spcPts val="4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60764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3690516" y="4788743"/>
            <a:ext cx="2088232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2524" y="4788743"/>
            <a:ext cx="2016224" cy="21602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60" y="3636615"/>
            <a:ext cx="1008112" cy="14401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250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2164" y="1746233"/>
            <a:ext cx="9148455" cy="5562789"/>
            <a:chOff x="450156" y="1620391"/>
            <a:chExt cx="9217024" cy="525658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50156" y="1620391"/>
              <a:ext cx="9217024" cy="5256584"/>
              <a:chOff x="486161" y="1620391"/>
              <a:chExt cx="8568950" cy="4567506"/>
            </a:xfrm>
          </p:grpSpPr>
          <p:pic>
            <p:nvPicPr>
              <p:cNvPr id="14" name="Рисунок 13"/>
              <p:cNvPicPr/>
              <p:nvPr/>
            </p:nvPicPr>
            <p:blipFill rotWithShape="1">
              <a:blip r:embed="rId3" cstate="print"/>
              <a:srcRect l="2610" t="11323" r="1512" b="4255"/>
              <a:stretch/>
            </p:blipFill>
            <p:spPr>
              <a:xfrm>
                <a:off x="486161" y="1620391"/>
                <a:ext cx="8568950" cy="3527323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/>
              <p:nvPr/>
            </p:nvPicPr>
            <p:blipFill rotWithShape="1">
              <a:blip r:embed="rId4" cstate="print"/>
              <a:srcRect l="2382" t="77765" r="1280" b="5108"/>
              <a:stretch/>
            </p:blipFill>
            <p:spPr>
              <a:xfrm>
                <a:off x="486161" y="5147714"/>
                <a:ext cx="8568950" cy="1040183"/>
              </a:xfrm>
              <a:prstGeom prst="rect">
                <a:avLst/>
              </a:prstGeom>
            </p:spPr>
          </p:pic>
        </p:grpSp>
        <p:pic>
          <p:nvPicPr>
            <p:cNvPr id="17" name="Рисунок 16"/>
            <p:cNvPicPr/>
            <p:nvPr/>
          </p:nvPicPr>
          <p:blipFill rotWithShape="1">
            <a:blip r:embed="rId3" cstate="print"/>
            <a:srcRect l="55346" t="28745" r="23139" b="61068"/>
            <a:stretch/>
          </p:blipFill>
          <p:spPr>
            <a:xfrm>
              <a:off x="5634732" y="2023534"/>
              <a:ext cx="1728192" cy="34584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634732" y="2153351"/>
              <a:ext cx="1656184" cy="216024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Autofit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ИВАНОВ ИВАН ИВАНОВИЧ</a:t>
              </a:r>
            </a:p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900" b="1" noProof="0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ИНН 111111111111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0" name="Рисунок 19"/>
            <p:cNvPicPr/>
            <p:nvPr/>
          </p:nvPicPr>
          <p:blipFill rotWithShape="1">
            <a:blip r:embed="rId3" cstate="print"/>
            <a:srcRect l="55346" t="28745" r="23139" b="61068"/>
            <a:stretch/>
          </p:blipFill>
          <p:spPr>
            <a:xfrm>
              <a:off x="5634732" y="2073037"/>
              <a:ext cx="1728192" cy="34584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34732" y="2137946"/>
              <a:ext cx="1656184" cy="216024"/>
            </a:xfrm>
            <a:prstGeom prst="rect">
              <a:avLst/>
            </a:prstGeom>
          </p:spPr>
          <p:txBody>
            <a:bodyPr vert="horz" wrap="square" lIns="104306" tIns="52153" rIns="104306" bIns="52153" rtlCol="0" anchor="ctr">
              <a:noAutofit/>
            </a:bodyPr>
            <a:lstStyle/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ИВАНОВ ИВАН ИВАНОВИЧ</a:t>
              </a:r>
            </a:p>
            <a:p>
              <a:pPr marL="0" marR="0" indent="0" algn="l" defTabSz="10430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900" b="1" noProof="0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ИНН 111111111111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9" name="Объект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612279"/>
            <a:ext cx="1261981" cy="1133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52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К Ф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ЛК ФЛ</Template>
  <TotalTime>1097</TotalTime>
  <Words>447</Words>
  <Application>Microsoft Office PowerPoint</Application>
  <PresentationFormat>Произвольный</PresentationFormat>
  <Paragraphs>241</Paragraphs>
  <Slides>55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ЛК ФЛ</vt:lpstr>
      <vt:lpstr>Личный кабинет налогоплательщика для физических лиц</vt:lpstr>
      <vt:lpstr>Возможности Системы - личного кабинета налогоплательщика для физических лиц</vt:lpstr>
      <vt:lpstr>Для входа в Личный кабинет необходимо воспользоваться ссылкой на сайте Федеральной налоговой службы https://www.nalog.ru/</vt:lpstr>
      <vt:lpstr>Экран авторизации</vt:lpstr>
      <vt:lpstr>Авторизация в Личном кабинете возможна: 1. С помощью логина и пароля</vt:lpstr>
      <vt:lpstr>2. С помощью учетной записи Единой системы идентификации и аутентификации (ЕСИА) </vt:lpstr>
      <vt:lpstr>Авторизация в Личном кабинете  с помощью ЕСИА </vt:lpstr>
      <vt:lpstr>2. С помощью учетной записи Единой системы идентификации и аутентификации (ЕСИА) </vt:lpstr>
      <vt:lpstr>Главная страница Личного кабинета</vt:lpstr>
      <vt:lpstr>МОИ НАЛОГИ</vt:lpstr>
      <vt:lpstr>МОИ НАЛОГИ</vt:lpstr>
      <vt:lpstr>МОИ НАЛОГИ</vt:lpstr>
      <vt:lpstr>МОИ НАЛОГИ</vt:lpstr>
      <vt:lpstr>Оплатить онлайн</vt:lpstr>
      <vt:lpstr>МОИ НАЛОГИ</vt:lpstr>
      <vt:lpstr>МОИ НАЛОГИ</vt:lpstr>
      <vt:lpstr>МОЕ ИМУЩЕСТВО</vt:lpstr>
      <vt:lpstr>МОЕ ИМУЩЕСТВО</vt:lpstr>
      <vt:lpstr>МОЕ ИМУЩЕСТВО</vt:lpstr>
      <vt:lpstr>МОЕ ИМУЩЕСТВО</vt:lpstr>
      <vt:lpstr>МОЕ ИМУЩЕСТВО</vt:lpstr>
      <vt:lpstr>ЖИЗНЕННЫЕ СИТУАЦИИ. Подать заявление о льготе</vt:lpstr>
      <vt:lpstr>ПОЛУЧИТЬ ЭЛЕКТРОННУЮ ПОДПИСЬ</vt:lpstr>
      <vt:lpstr>ПОЛУЧИТЬ ЭЛЕКТРОННУЮ ПОДПИСЬ</vt:lpstr>
      <vt:lpstr>ПОДАТЬ ЗАЯВЛЕНИЕ НА ЛЬГОТУ</vt:lpstr>
      <vt:lpstr>ПОДАТЬ ЗАЯВЛЕНИЕ НА ЛЬГОТУ</vt:lpstr>
      <vt:lpstr>ПОДАТЬ ЗАЯВЛЕНИЕ НА ЛЬГОТУ продолжение страницы</vt:lpstr>
      <vt:lpstr>ПОДАТЬ ДЕКЛАРАЦИЮ 3-НДФЛ</vt:lpstr>
      <vt:lpstr>ПОДАТЬ ДЕКЛАРАЦИЮ 3-НДФЛ</vt:lpstr>
      <vt:lpstr>ПОДАТЬ ДЕКЛАРАЦИЮ 3-НДФЛ</vt:lpstr>
      <vt:lpstr>ПОДАТЬ ДЕКЛАРАЦИЮ 3-НДФЛ</vt:lpstr>
      <vt:lpstr>ПОДАТЬ ДЕКЛАРАЦИЮ 3-НДФЛ</vt:lpstr>
      <vt:lpstr>ПОДАТЬ ДЕКЛАРАЦИЮ 3-НДФЛ</vt:lpstr>
      <vt:lpstr>ПОДАТЬ ДЕКЛАРАЦИЮ 3-НДФЛ</vt:lpstr>
      <vt:lpstr>ПОДАТЬ ДЕКЛАРАЦИЮ 3-НДФЛ</vt:lpstr>
      <vt:lpstr>КОНТАКТЫ</vt:lpstr>
      <vt:lpstr>КОНТАКТЫ</vt:lpstr>
      <vt:lpstr>КОНТАКТЫ</vt:lpstr>
      <vt:lpstr>КОНТАКТЫ</vt:lpstr>
      <vt:lpstr>КОНТАКТ-ЦЕНТР</vt:lpstr>
      <vt:lpstr>Оставить отзыв</vt:lpstr>
      <vt:lpstr>Оставить отзыв</vt:lpstr>
      <vt:lpstr>Помощь</vt:lpstr>
      <vt:lpstr>Помощь</vt:lpstr>
      <vt:lpstr>Помощь  (продолжение страницы)</vt:lpstr>
      <vt:lpstr>Помощь</vt:lpstr>
      <vt:lpstr>Помощь</vt:lpstr>
      <vt:lpstr>Кнопка выхода из Системы</vt:lpstr>
      <vt:lpstr>Мобильное приложение «Налоги ФЛ»</vt:lpstr>
      <vt:lpstr>Мобильное приложение «Налоги ФЛ»</vt:lpstr>
      <vt:lpstr>Войти по отпечатку</vt:lpstr>
      <vt:lpstr>Войти с ИНН и паролем</vt:lpstr>
      <vt:lpstr>Использовать вход по отпечатку пальца</vt:lpstr>
      <vt:lpstr>Личный кабинет налогоплательщика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Портал Госуслуг в помощь!</dc:title>
  <dc:creator>ИРИНА</dc:creator>
  <cp:lastModifiedBy>Стогова Анна Николаевна</cp:lastModifiedBy>
  <cp:revision>379</cp:revision>
  <cp:lastPrinted>2018-01-21T12:06:23Z</cp:lastPrinted>
  <dcterms:created xsi:type="dcterms:W3CDTF">2018-09-04T03:29:56Z</dcterms:created>
  <dcterms:modified xsi:type="dcterms:W3CDTF">2018-12-19T06:46:56Z</dcterms:modified>
</cp:coreProperties>
</file>